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83" r:id="rId7"/>
    <p:sldId id="260" r:id="rId8"/>
    <p:sldId id="280" r:id="rId9"/>
    <p:sldId id="281" r:id="rId10"/>
    <p:sldId id="279" r:id="rId11"/>
    <p:sldId id="272" r:id="rId12"/>
    <p:sldId id="282" r:id="rId13"/>
    <p:sldId id="278" r:id="rId14"/>
    <p:sldId id="266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DE9B"/>
    <a:srgbClr val="FDA3A1"/>
    <a:srgbClr val="FFE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35BFEA-C688-4CA3-BF7B-2E3918F8F38E}" v="2" dt="2026-06-15T06:26:35.0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82" d="100"/>
          <a:sy n="82" d="100"/>
        </p:scale>
        <p:origin x="53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l Zufía" userId="cd443cfc-d785-4809-bffe-2b8c10dfd6d0" providerId="ADAL" clId="{86C9CC03-D22E-4E99-AB16-E6F075B9F743}"/>
    <pc:docChg chg="custSel addSld delSld modSld">
      <pc:chgData name="Mikel Zufía" userId="cd443cfc-d785-4809-bffe-2b8c10dfd6d0" providerId="ADAL" clId="{86C9CC03-D22E-4E99-AB16-E6F075B9F743}" dt="2026-06-15T06:27:12.145" v="9" actId="12789"/>
      <pc:docMkLst>
        <pc:docMk/>
      </pc:docMkLst>
      <pc:sldChg chg="addSp delSp modSp add mod modAnim">
        <pc:chgData name="Mikel Zufía" userId="cd443cfc-d785-4809-bffe-2b8c10dfd6d0" providerId="ADAL" clId="{86C9CC03-D22E-4E99-AB16-E6F075B9F743}" dt="2026-06-15T06:27:12.145" v="9" actId="12789"/>
        <pc:sldMkLst>
          <pc:docMk/>
          <pc:sldMk cId="1016030562" sldId="283"/>
        </pc:sldMkLst>
        <pc:spChg chg="add mod">
          <ac:chgData name="Mikel Zufía" userId="cd443cfc-d785-4809-bffe-2b8c10dfd6d0" providerId="ADAL" clId="{86C9CC03-D22E-4E99-AB16-E6F075B9F743}" dt="2026-06-15T06:25:22.567" v="2" actId="478"/>
          <ac:spMkLst>
            <pc:docMk/>
            <pc:sldMk cId="1016030562" sldId="283"/>
            <ac:spMk id="3" creationId="{96E536BB-A2F5-33E9-E686-22F21E4B8CE7}"/>
          </ac:spMkLst>
        </pc:spChg>
        <pc:spChg chg="del">
          <ac:chgData name="Mikel Zufía" userId="cd443cfc-d785-4809-bffe-2b8c10dfd6d0" providerId="ADAL" clId="{86C9CC03-D22E-4E99-AB16-E6F075B9F743}" dt="2026-06-15T06:25:22.567" v="2" actId="478"/>
          <ac:spMkLst>
            <pc:docMk/>
            <pc:sldMk cId="1016030562" sldId="283"/>
            <ac:spMk id="7" creationId="{1BEE3287-97B0-B001-19F6-316930C67D85}"/>
          </ac:spMkLst>
        </pc:spChg>
        <pc:spChg chg="del">
          <ac:chgData name="Mikel Zufía" userId="cd443cfc-d785-4809-bffe-2b8c10dfd6d0" providerId="ADAL" clId="{86C9CC03-D22E-4E99-AB16-E6F075B9F743}" dt="2026-06-15T06:25:22.567" v="2" actId="478"/>
          <ac:spMkLst>
            <pc:docMk/>
            <pc:sldMk cId="1016030562" sldId="283"/>
            <ac:spMk id="11" creationId="{15FDACA6-558F-F10B-0287-FB7169E6A22E}"/>
          </ac:spMkLst>
        </pc:spChg>
        <pc:spChg chg="del">
          <ac:chgData name="Mikel Zufía" userId="cd443cfc-d785-4809-bffe-2b8c10dfd6d0" providerId="ADAL" clId="{86C9CC03-D22E-4E99-AB16-E6F075B9F743}" dt="2026-06-15T06:25:22.567" v="2" actId="478"/>
          <ac:spMkLst>
            <pc:docMk/>
            <pc:sldMk cId="1016030562" sldId="283"/>
            <ac:spMk id="18" creationId="{7C24FADA-CE93-CDC6-7E62-234F1A63622B}"/>
          </ac:spMkLst>
        </pc:spChg>
        <pc:spChg chg="del">
          <ac:chgData name="Mikel Zufía" userId="cd443cfc-d785-4809-bffe-2b8c10dfd6d0" providerId="ADAL" clId="{86C9CC03-D22E-4E99-AB16-E6F075B9F743}" dt="2026-06-15T06:25:22.567" v="2" actId="478"/>
          <ac:spMkLst>
            <pc:docMk/>
            <pc:sldMk cId="1016030562" sldId="283"/>
            <ac:spMk id="21" creationId="{E29FE169-8FFA-1881-0CBB-6A126267E475}"/>
          </ac:spMkLst>
        </pc:spChg>
        <pc:spChg chg="del">
          <ac:chgData name="Mikel Zufía" userId="cd443cfc-d785-4809-bffe-2b8c10dfd6d0" providerId="ADAL" clId="{86C9CC03-D22E-4E99-AB16-E6F075B9F743}" dt="2026-06-15T06:25:22.567" v="2" actId="478"/>
          <ac:spMkLst>
            <pc:docMk/>
            <pc:sldMk cId="1016030562" sldId="283"/>
            <ac:spMk id="22" creationId="{36F91996-5176-FD51-98DE-22AD94C224A1}"/>
          </ac:spMkLst>
        </pc:spChg>
        <pc:spChg chg="del">
          <ac:chgData name="Mikel Zufía" userId="cd443cfc-d785-4809-bffe-2b8c10dfd6d0" providerId="ADAL" clId="{86C9CC03-D22E-4E99-AB16-E6F075B9F743}" dt="2026-06-15T06:25:26.077" v="3" actId="478"/>
          <ac:spMkLst>
            <pc:docMk/>
            <pc:sldMk cId="1016030562" sldId="283"/>
            <ac:spMk id="23" creationId="{F9B969FE-77C0-3785-600B-FC92E1045815}"/>
          </ac:spMkLst>
        </pc:spChg>
        <pc:graphicFrameChg chg="del">
          <ac:chgData name="Mikel Zufía" userId="cd443cfc-d785-4809-bffe-2b8c10dfd6d0" providerId="ADAL" clId="{86C9CC03-D22E-4E99-AB16-E6F075B9F743}" dt="2026-06-15T06:25:22.567" v="2" actId="478"/>
          <ac:graphicFrameMkLst>
            <pc:docMk/>
            <pc:sldMk cId="1016030562" sldId="283"/>
            <ac:graphicFrameMk id="19" creationId="{C865D3B7-E63E-E83A-8BFA-ADB6AACADDA8}"/>
          </ac:graphicFrameMkLst>
        </pc:graphicFrameChg>
        <pc:picChg chg="add mod">
          <ac:chgData name="Mikel Zufía" userId="cd443cfc-d785-4809-bffe-2b8c10dfd6d0" providerId="ADAL" clId="{86C9CC03-D22E-4E99-AB16-E6F075B9F743}" dt="2026-06-15T06:27:12.145" v="9" actId="12789"/>
          <ac:picMkLst>
            <pc:docMk/>
            <pc:sldMk cId="1016030562" sldId="283"/>
            <ac:picMk id="4" creationId="{E9901DAF-141C-93F5-B9EA-D4F255126A2B}"/>
          </ac:picMkLst>
        </pc:picChg>
        <pc:picChg chg="del">
          <ac:chgData name="Mikel Zufía" userId="cd443cfc-d785-4809-bffe-2b8c10dfd6d0" providerId="ADAL" clId="{86C9CC03-D22E-4E99-AB16-E6F075B9F743}" dt="2026-06-15T06:25:26.077" v="3" actId="478"/>
          <ac:picMkLst>
            <pc:docMk/>
            <pc:sldMk cId="1016030562" sldId="283"/>
            <ac:picMk id="9" creationId="{383EF2B4-5BD5-85FF-0621-44FCDA047A25}"/>
          </ac:picMkLst>
        </pc:picChg>
        <pc:picChg chg="del">
          <ac:chgData name="Mikel Zufía" userId="cd443cfc-d785-4809-bffe-2b8c10dfd6d0" providerId="ADAL" clId="{86C9CC03-D22E-4E99-AB16-E6F075B9F743}" dt="2026-06-15T06:25:22.567" v="2" actId="478"/>
          <ac:picMkLst>
            <pc:docMk/>
            <pc:sldMk cId="1016030562" sldId="283"/>
            <ac:picMk id="10" creationId="{4CB40C68-C3CE-7B4F-4298-47498F682C3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3160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15/06/2026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5264DF-8E60-E2E1-EFFE-A819467833F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0768013" y="63500"/>
            <a:ext cx="1382712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s-ES" sz="8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KONFIDENTZIALA-CONFIDENCIAL</a:t>
            </a:r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7ckZhJkCiA?feature=oembed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jpeg"/><Relationship Id="rId18" Type="http://schemas.openxmlformats.org/officeDocument/2006/relationships/image" Target="../media/image41.png"/><Relationship Id="rId3" Type="http://schemas.openxmlformats.org/officeDocument/2006/relationships/image" Target="../media/image17.sv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17" Type="http://schemas.openxmlformats.org/officeDocument/2006/relationships/image" Target="../media/image40.jpeg"/><Relationship Id="rId2" Type="http://schemas.openxmlformats.org/officeDocument/2006/relationships/image" Target="../media/image4.png"/><Relationship Id="rId16" Type="http://schemas.openxmlformats.org/officeDocument/2006/relationships/image" Target="../media/image39.jpe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5" Type="http://schemas.openxmlformats.org/officeDocument/2006/relationships/image" Target="../media/image38.jpeg"/><Relationship Id="rId10" Type="http://schemas.openxmlformats.org/officeDocument/2006/relationships/image" Target="../media/image33.jpeg"/><Relationship Id="rId19" Type="http://schemas.openxmlformats.org/officeDocument/2006/relationships/image" Target="../media/image42.pn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za@jimmonitoring.com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Jaz@jimmonitoring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Una caricatura de un hombre con una tabla de madera&#10;&#10;Descripción generada automáticamente con confianza media">
            <a:extLst>
              <a:ext uri="{FF2B5EF4-FFF2-40B4-BE49-F238E27FC236}">
                <a16:creationId xmlns:a16="http://schemas.microsoft.com/office/drawing/2014/main" id="{4D00DC12-5719-C92A-8481-78FD3E886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7" y="956"/>
            <a:ext cx="12176906" cy="6879874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8345817" y="3455799"/>
            <a:ext cx="2584678" cy="3418684"/>
          </a:xfrm>
          <a:custGeom>
            <a:avLst/>
            <a:gdLst/>
            <a:ahLst/>
            <a:cxnLst/>
            <a:rect l="l" t="t" r="r" b="b"/>
            <a:pathLst>
              <a:path w="2178050" h="4505325">
                <a:moveTo>
                  <a:pt x="2177999" y="0"/>
                </a:moveTo>
                <a:lnTo>
                  <a:pt x="0" y="0"/>
                </a:lnTo>
                <a:lnTo>
                  <a:pt x="0" y="4505312"/>
                </a:lnTo>
                <a:lnTo>
                  <a:pt x="2177999" y="4505312"/>
                </a:lnTo>
                <a:lnTo>
                  <a:pt x="2177999" y="0"/>
                </a:lnTo>
                <a:close/>
              </a:path>
            </a:pathLst>
          </a:custGeom>
          <a:solidFill>
            <a:srgbClr val="FCC5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61301" y="1"/>
            <a:ext cx="868910" cy="1151061"/>
          </a:xfrm>
          <a:custGeom>
            <a:avLst/>
            <a:gdLst/>
            <a:ahLst/>
            <a:cxnLst/>
            <a:rect l="l" t="t" r="r" b="b"/>
            <a:pathLst>
              <a:path w="958215" h="1269365">
                <a:moveTo>
                  <a:pt x="958215" y="0"/>
                </a:moveTo>
                <a:lnTo>
                  <a:pt x="0" y="0"/>
                </a:lnTo>
                <a:lnTo>
                  <a:pt x="0" y="1268996"/>
                </a:lnTo>
                <a:lnTo>
                  <a:pt x="958215" y="1268996"/>
                </a:lnTo>
                <a:lnTo>
                  <a:pt x="958215" y="0"/>
                </a:lnTo>
                <a:close/>
              </a:path>
            </a:pathLst>
          </a:custGeom>
          <a:solidFill>
            <a:srgbClr val="FCC5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549559" y="4004686"/>
            <a:ext cx="2177194" cy="346539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516">
              <a:lnSpc>
                <a:spcPct val="100000"/>
              </a:lnSpc>
              <a:spcBef>
                <a:spcPts val="91"/>
              </a:spcBef>
            </a:pPr>
            <a:r>
              <a:rPr sz="2176" b="1" dirty="0">
                <a:solidFill>
                  <a:srgbClr val="231F20"/>
                </a:solidFill>
                <a:latin typeface="Arial"/>
                <a:cs typeface="Arial"/>
              </a:rPr>
              <a:t>TECH</a:t>
            </a:r>
            <a:r>
              <a:rPr sz="2176" b="1" spc="-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176" b="1" dirty="0">
                <a:solidFill>
                  <a:srgbClr val="231F20"/>
                </a:solidFill>
                <a:latin typeface="Arial"/>
                <a:cs typeface="Arial"/>
              </a:rPr>
              <a:t>FOR</a:t>
            </a:r>
            <a:r>
              <a:rPr sz="2176" b="1" spc="-9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176" b="1" spc="-18" dirty="0">
                <a:solidFill>
                  <a:srgbClr val="231F20"/>
                </a:solidFill>
                <a:latin typeface="Arial"/>
                <a:cs typeface="Arial"/>
              </a:rPr>
              <a:t>LIFE</a:t>
            </a:r>
            <a:endParaRPr sz="2176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9710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838201" y="2236355"/>
            <a:ext cx="414589" cy="1851389"/>
          </a:xfrm>
          <a:custGeom>
            <a:avLst/>
            <a:gdLst/>
            <a:ahLst/>
            <a:cxnLst/>
            <a:rect l="l" t="t" r="r" b="b"/>
            <a:pathLst>
              <a:path w="457200" h="1864359">
                <a:moveTo>
                  <a:pt x="457200" y="0"/>
                </a:moveTo>
                <a:lnTo>
                  <a:pt x="0" y="0"/>
                </a:lnTo>
                <a:lnTo>
                  <a:pt x="0" y="1864093"/>
                </a:lnTo>
                <a:lnTo>
                  <a:pt x="457200" y="1864093"/>
                </a:lnTo>
                <a:lnTo>
                  <a:pt x="457200" y="0"/>
                </a:lnTo>
                <a:close/>
              </a:path>
            </a:pathLst>
          </a:custGeom>
          <a:solidFill>
            <a:srgbClr val="FCC56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8912" y="4391851"/>
            <a:ext cx="3241707" cy="185163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2790" y="2236356"/>
            <a:ext cx="3241707" cy="1851390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793642" y="2284636"/>
            <a:ext cx="7079706" cy="291896"/>
          </a:xfrm>
          <a:prstGeom prst="rect">
            <a:avLst/>
          </a:prstGeom>
        </p:spPr>
        <p:txBody>
          <a:bodyPr vert="horz" wrap="square" lIns="0" tIns="28215" rIns="0" bIns="0" rtlCol="0" anchor="t">
            <a:spAutoFit/>
          </a:bodyPr>
          <a:lstStyle/>
          <a:p>
            <a:pPr marL="1494790" marR="4445" indent="-1483995">
              <a:lnSpc>
                <a:spcPts val="1986"/>
              </a:lnSpc>
              <a:spcBef>
                <a:spcPts val="222"/>
              </a:spcBef>
            </a:pPr>
            <a:r>
              <a:rPr sz="2000" b="1" dirty="0"/>
              <a:t>99.062</a:t>
            </a:r>
            <a:r>
              <a:rPr sz="2000" spc="-59" dirty="0"/>
              <a:t> </a:t>
            </a:r>
            <a:r>
              <a:rPr lang="es-ES" sz="2000" spc="-59" dirty="0"/>
              <a:t>personas </a:t>
            </a:r>
            <a:r>
              <a:rPr lang="es-ES" sz="2000" dirty="0"/>
              <a:t>sufren</a:t>
            </a:r>
            <a:r>
              <a:rPr sz="2000" spc="-54" dirty="0"/>
              <a:t> </a:t>
            </a:r>
            <a:r>
              <a:rPr sz="2000" dirty="0" err="1"/>
              <a:t>accidentes</a:t>
            </a:r>
            <a:r>
              <a:rPr sz="2000" spc="-59" dirty="0"/>
              <a:t> </a:t>
            </a:r>
            <a:r>
              <a:rPr sz="2000" dirty="0" err="1"/>
              <a:t>en</a:t>
            </a:r>
            <a:r>
              <a:rPr sz="2000" spc="-54" dirty="0"/>
              <a:t> </a:t>
            </a:r>
            <a:r>
              <a:rPr sz="2000" dirty="0"/>
              <a:t>altura</a:t>
            </a:r>
            <a:r>
              <a:rPr sz="2000" spc="-54" dirty="0"/>
              <a:t> </a:t>
            </a:r>
            <a:r>
              <a:rPr sz="2000" dirty="0"/>
              <a:t>al</a:t>
            </a:r>
            <a:r>
              <a:rPr sz="2000" spc="-59" dirty="0"/>
              <a:t> </a:t>
            </a:r>
            <a:r>
              <a:rPr sz="2000" spc="-23" dirty="0"/>
              <a:t>año </a:t>
            </a:r>
            <a:r>
              <a:rPr sz="2000" dirty="0"/>
              <a:t>en</a:t>
            </a:r>
            <a:r>
              <a:rPr sz="2000" spc="-27" dirty="0"/>
              <a:t> </a:t>
            </a:r>
            <a:r>
              <a:rPr sz="2000" spc="-9" dirty="0"/>
              <a:t>España</a:t>
            </a:r>
            <a:endParaRPr lang="es-ES" sz="2000" dirty="0"/>
          </a:p>
        </p:txBody>
      </p:sp>
      <p:sp>
        <p:nvSpPr>
          <p:cNvPr id="18" name="object 18"/>
          <p:cNvSpPr txBox="1"/>
          <p:nvPr/>
        </p:nvSpPr>
        <p:spPr>
          <a:xfrm>
            <a:off x="838201" y="4303634"/>
            <a:ext cx="5749212" cy="2046171"/>
          </a:xfrm>
          <a:prstGeom prst="rect">
            <a:avLst/>
          </a:prstGeom>
        </p:spPr>
        <p:txBody>
          <a:bodyPr vert="horz" wrap="square" lIns="0" tIns="29942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2000" b="1" dirty="0">
                <a:solidFill>
                  <a:srgbClr val="231F20"/>
                </a:solidFill>
                <a:latin typeface="+mj-lt"/>
                <a:cs typeface="Arial"/>
              </a:rPr>
              <a:t>Graves</a:t>
            </a:r>
            <a:r>
              <a:rPr sz="2000" b="1" spc="-41" dirty="0">
                <a:solidFill>
                  <a:srgbClr val="231F20"/>
                </a:solidFill>
                <a:latin typeface="+mj-lt"/>
                <a:cs typeface="Arial"/>
              </a:rPr>
              <a:t> </a:t>
            </a:r>
            <a:r>
              <a:rPr sz="2000" b="1" spc="-9" dirty="0">
                <a:solidFill>
                  <a:srgbClr val="231F20"/>
                </a:solidFill>
                <a:latin typeface="+mj-lt"/>
                <a:cs typeface="Arial"/>
              </a:rPr>
              <a:t>consecuencias</a:t>
            </a:r>
            <a:r>
              <a:rPr sz="2000" b="1" spc="-36" dirty="0">
                <a:solidFill>
                  <a:srgbClr val="231F20"/>
                </a:solidFill>
                <a:latin typeface="+mj-lt"/>
                <a:cs typeface="Arial"/>
              </a:rPr>
              <a:t> </a:t>
            </a:r>
            <a:r>
              <a:rPr sz="2000" b="1" spc="-9" dirty="0">
                <a:solidFill>
                  <a:srgbClr val="231F20"/>
                </a:solidFill>
                <a:latin typeface="+mj-lt"/>
                <a:cs typeface="Arial"/>
              </a:rPr>
              <a:t>económicas</a:t>
            </a:r>
            <a:r>
              <a:rPr sz="2000" b="1" spc="-41" dirty="0">
                <a:solidFill>
                  <a:srgbClr val="231F20"/>
                </a:solidFill>
                <a:latin typeface="+mj-lt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Arial"/>
              </a:rPr>
              <a:t>para</a:t>
            </a:r>
            <a:r>
              <a:rPr sz="2000" spc="-36" dirty="0">
                <a:solidFill>
                  <a:srgbClr val="231F20"/>
                </a:solidFill>
                <a:latin typeface="+mj-lt"/>
                <a:cs typeface="Arial"/>
              </a:rPr>
              <a:t> </a:t>
            </a:r>
            <a:r>
              <a:rPr sz="2000" dirty="0">
                <a:solidFill>
                  <a:srgbClr val="231F20"/>
                </a:solidFill>
                <a:latin typeface="+mj-lt"/>
                <a:cs typeface="Arial"/>
              </a:rPr>
              <a:t>las</a:t>
            </a:r>
            <a:r>
              <a:rPr sz="2000" spc="-36" dirty="0">
                <a:solidFill>
                  <a:srgbClr val="231F20"/>
                </a:solidFill>
                <a:latin typeface="+mj-lt"/>
                <a:cs typeface="Arial"/>
              </a:rPr>
              <a:t> </a:t>
            </a:r>
            <a:r>
              <a:rPr sz="2000" spc="-9" dirty="0" err="1">
                <a:solidFill>
                  <a:srgbClr val="231F20"/>
                </a:solidFill>
                <a:latin typeface="+mj-lt"/>
                <a:cs typeface="Arial"/>
              </a:rPr>
              <a:t>empresas</a:t>
            </a:r>
            <a:r>
              <a:rPr lang="es-ES" sz="2000" spc="-9" dirty="0">
                <a:solidFill>
                  <a:srgbClr val="231F20"/>
                </a:solidFill>
                <a:latin typeface="+mj-lt"/>
                <a:cs typeface="Arial"/>
              </a:rPr>
              <a:t>:</a:t>
            </a:r>
            <a:endParaRPr sz="2000" dirty="0">
              <a:latin typeface="+mj-lt"/>
              <a:cs typeface="Arial"/>
            </a:endParaRPr>
          </a:p>
          <a:p>
            <a:pPr marL="1771015" marR="1763395" algn="ctr">
              <a:lnSpc>
                <a:spcPct val="100000"/>
              </a:lnSpc>
              <a:spcBef>
                <a:spcPts val="898"/>
              </a:spcBef>
            </a:pPr>
            <a:r>
              <a:rPr sz="2400" b="1" dirty="0">
                <a:solidFill>
                  <a:srgbClr val="D2232A"/>
                </a:solidFill>
                <a:latin typeface="+mj-lt"/>
                <a:cs typeface="Arial"/>
              </a:rPr>
              <a:t>+</a:t>
            </a:r>
            <a:r>
              <a:rPr sz="2400" b="1" spc="-32" dirty="0">
                <a:solidFill>
                  <a:srgbClr val="D2232A"/>
                </a:solidFill>
                <a:latin typeface="+mj-lt"/>
                <a:cs typeface="Arial"/>
              </a:rPr>
              <a:t> </a:t>
            </a:r>
            <a:r>
              <a:rPr lang="es-ES" sz="2400" b="1" spc="-32" dirty="0">
                <a:solidFill>
                  <a:srgbClr val="D2232A"/>
                </a:solidFill>
                <a:latin typeface="+mj-lt"/>
                <a:cs typeface="Arial"/>
              </a:rPr>
              <a:t>2</a:t>
            </a:r>
            <a:r>
              <a:rPr sz="2400" b="1" dirty="0">
                <a:solidFill>
                  <a:srgbClr val="D2232A"/>
                </a:solidFill>
                <a:latin typeface="+mj-lt"/>
                <a:cs typeface="Arial"/>
              </a:rPr>
              <a:t>50</a:t>
            </a:r>
            <a:r>
              <a:rPr sz="2400" b="1" spc="-32" dirty="0">
                <a:solidFill>
                  <a:srgbClr val="D2232A"/>
                </a:solidFill>
                <a:latin typeface="+mj-lt"/>
                <a:cs typeface="Arial"/>
              </a:rPr>
              <a:t> </a:t>
            </a:r>
            <a:r>
              <a:rPr sz="2400" b="1" dirty="0" err="1">
                <a:solidFill>
                  <a:srgbClr val="D2232A"/>
                </a:solidFill>
                <a:latin typeface="+mj-lt"/>
                <a:cs typeface="Arial"/>
              </a:rPr>
              <a:t>millones</a:t>
            </a:r>
            <a:r>
              <a:rPr sz="2400" b="1" spc="-32" dirty="0">
                <a:solidFill>
                  <a:srgbClr val="D2232A"/>
                </a:solidFill>
                <a:latin typeface="+mj-lt"/>
                <a:cs typeface="Arial"/>
              </a:rPr>
              <a:t> </a:t>
            </a:r>
            <a:r>
              <a:rPr sz="2400" b="1" spc="-23" dirty="0">
                <a:solidFill>
                  <a:srgbClr val="D2232A"/>
                </a:solidFill>
                <a:latin typeface="+mj-lt"/>
                <a:cs typeface="Arial"/>
              </a:rPr>
              <a:t>de</a:t>
            </a:r>
            <a:r>
              <a:rPr lang="es-ES" sz="2400" b="1" spc="-23" dirty="0">
                <a:solidFill>
                  <a:srgbClr val="D2232A"/>
                </a:solidFill>
                <a:latin typeface="+mj-lt"/>
                <a:cs typeface="Arial"/>
              </a:rPr>
              <a:t> </a:t>
            </a:r>
            <a:r>
              <a:rPr sz="2400" b="1" dirty="0">
                <a:solidFill>
                  <a:srgbClr val="D2232A"/>
                </a:solidFill>
                <a:latin typeface="+mj-lt"/>
                <a:cs typeface="Arial"/>
              </a:rPr>
              <a:t>euros</a:t>
            </a:r>
            <a:r>
              <a:rPr sz="2400" b="1" spc="-32" dirty="0">
                <a:solidFill>
                  <a:srgbClr val="D2232A"/>
                </a:solidFill>
                <a:latin typeface="+mj-lt"/>
                <a:cs typeface="Arial"/>
              </a:rPr>
              <a:t> </a:t>
            </a:r>
            <a:r>
              <a:rPr sz="2400" b="1" dirty="0">
                <a:solidFill>
                  <a:srgbClr val="D2232A"/>
                </a:solidFill>
                <a:latin typeface="+mj-lt"/>
                <a:cs typeface="Arial"/>
              </a:rPr>
              <a:t>al</a:t>
            </a:r>
            <a:r>
              <a:rPr sz="2400" b="1" spc="-27" dirty="0">
                <a:solidFill>
                  <a:srgbClr val="D2232A"/>
                </a:solidFill>
                <a:latin typeface="+mj-lt"/>
                <a:cs typeface="Arial"/>
              </a:rPr>
              <a:t> </a:t>
            </a:r>
            <a:r>
              <a:rPr sz="2400" b="1" spc="-23" dirty="0" err="1">
                <a:solidFill>
                  <a:srgbClr val="D2232A"/>
                </a:solidFill>
                <a:latin typeface="+mj-lt"/>
                <a:cs typeface="Arial"/>
              </a:rPr>
              <a:t>año</a:t>
            </a:r>
            <a:r>
              <a:rPr lang="es-ES" sz="2400" b="1" spc="-23" dirty="0">
                <a:solidFill>
                  <a:srgbClr val="D2232A"/>
                </a:solidFill>
                <a:latin typeface="+mj-lt"/>
                <a:cs typeface="Arial"/>
              </a:rPr>
              <a:t> </a:t>
            </a:r>
            <a:r>
              <a:rPr lang="es-ES" sz="1600" b="1" spc="-23" dirty="0">
                <a:solidFill>
                  <a:srgbClr val="D2232A"/>
                </a:solidFill>
                <a:latin typeface="+mj-lt"/>
                <a:cs typeface="Arial"/>
              </a:rPr>
              <a:t>(en el mercado Español)</a:t>
            </a:r>
          </a:p>
          <a:p>
            <a:pPr marL="1771015" marR="1763395" algn="ctr">
              <a:lnSpc>
                <a:spcPct val="100000"/>
              </a:lnSpc>
              <a:spcBef>
                <a:spcPts val="898"/>
              </a:spcBef>
            </a:pPr>
            <a:endParaRPr lang="es-ES" sz="1200" b="1" spc="-23" dirty="0">
              <a:solidFill>
                <a:srgbClr val="D2232A"/>
              </a:solidFill>
              <a:latin typeface="+mj-lt"/>
              <a:cs typeface="Arial"/>
            </a:endParaRPr>
          </a:p>
          <a:p>
            <a:pPr algn="ctr"/>
            <a:r>
              <a:rPr lang="en-US" sz="2000" b="1" spc="-23" dirty="0" err="1">
                <a:solidFill>
                  <a:srgbClr val="000000"/>
                </a:solidFill>
                <a:latin typeface="+mj-lt"/>
                <a:cs typeface="Arial"/>
              </a:rPr>
              <a:t>Responsabilidades</a:t>
            </a:r>
            <a:r>
              <a:rPr lang="en-US" sz="2000" b="1" spc="-23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sz="2000" b="1" spc="-23" dirty="0" err="1">
                <a:solidFill>
                  <a:srgbClr val="000000"/>
                </a:solidFill>
                <a:latin typeface="+mj-lt"/>
                <a:cs typeface="Arial"/>
              </a:rPr>
              <a:t>penales</a:t>
            </a:r>
            <a:r>
              <a:rPr lang="en-US" sz="2000" b="1" spc="-23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sz="2000" spc="-23" dirty="0">
                <a:solidFill>
                  <a:srgbClr val="000000"/>
                </a:solidFill>
                <a:latin typeface="+mj-lt"/>
                <a:cs typeface="Arial"/>
              </a:rPr>
              <a:t>para las personas </a:t>
            </a:r>
            <a:r>
              <a:rPr lang="en-US" sz="2000" spc="-23" dirty="0" err="1">
                <a:solidFill>
                  <a:srgbClr val="000000"/>
                </a:solidFill>
                <a:latin typeface="+mj-lt"/>
                <a:cs typeface="Arial"/>
              </a:rPr>
              <a:t>directivas</a:t>
            </a:r>
            <a:endParaRPr lang="es-ES" sz="2000" spc="-23" dirty="0" err="1">
              <a:solidFill>
                <a:srgbClr val="000000"/>
              </a:solidFill>
              <a:latin typeface="+mj-lt"/>
              <a:cs typeface="Arial"/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70D43400-E39A-1418-0B2B-F5BBC615AE25}"/>
              </a:ext>
            </a:extLst>
          </p:cNvPr>
          <p:cNvGraphicFramePr>
            <a:graphicFrameLocks noGrp="1"/>
          </p:cNvGraphicFramePr>
          <p:nvPr/>
        </p:nvGraphicFramePr>
        <p:xfrm>
          <a:off x="4793642" y="2808749"/>
          <a:ext cx="5252285" cy="1188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4875">
                  <a:extLst>
                    <a:ext uri="{9D8B030D-6E8A-4147-A177-3AD203B41FA5}">
                      <a16:colId xmlns:a16="http://schemas.microsoft.com/office/drawing/2014/main" val="1577565601"/>
                    </a:ext>
                  </a:extLst>
                </a:gridCol>
                <a:gridCol w="314613">
                  <a:extLst>
                    <a:ext uri="{9D8B030D-6E8A-4147-A177-3AD203B41FA5}">
                      <a16:colId xmlns:a16="http://schemas.microsoft.com/office/drawing/2014/main" val="4007866758"/>
                    </a:ext>
                  </a:extLst>
                </a:gridCol>
                <a:gridCol w="984201">
                  <a:extLst>
                    <a:ext uri="{9D8B030D-6E8A-4147-A177-3AD203B41FA5}">
                      <a16:colId xmlns:a16="http://schemas.microsoft.com/office/drawing/2014/main" val="1519365253"/>
                    </a:ext>
                  </a:extLst>
                </a:gridCol>
                <a:gridCol w="2798596">
                  <a:extLst>
                    <a:ext uri="{9D8B030D-6E8A-4147-A177-3AD203B41FA5}">
                      <a16:colId xmlns:a16="http://schemas.microsoft.com/office/drawing/2014/main" val="2916632628"/>
                    </a:ext>
                  </a:extLst>
                </a:gridCol>
              </a:tblGrid>
              <a:tr h="319911">
                <a:tc>
                  <a:txBody>
                    <a:bodyPr/>
                    <a:lstStyle/>
                    <a:p>
                      <a:r>
                        <a:rPr lang="es-ES" sz="2000" dirty="0"/>
                        <a:t>Leves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000" dirty="0"/>
                        <a:t>97.643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Familias 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</a:rPr>
                        <a:t>afectadas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513749"/>
                  </a:ext>
                </a:extLst>
              </a:tr>
              <a:tr h="319911">
                <a:tc>
                  <a:txBody>
                    <a:bodyPr/>
                    <a:lstStyle/>
                    <a:p>
                      <a:r>
                        <a:rPr lang="es-ES" sz="2000" dirty="0"/>
                        <a:t>Graves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000" dirty="0"/>
                        <a:t>1.324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Lesiones permanentes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891588"/>
                  </a:ext>
                </a:extLst>
              </a:tr>
              <a:tr h="319911">
                <a:tc>
                  <a:txBody>
                    <a:bodyPr/>
                    <a:lstStyle/>
                    <a:p>
                      <a:r>
                        <a:rPr lang="es-ES" sz="2000" dirty="0"/>
                        <a:t>Mortales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000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Grandes pérdidas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942452"/>
                  </a:ext>
                </a:extLst>
              </a:tr>
            </a:tbl>
          </a:graphicData>
        </a:graphic>
      </p:graphicFrame>
      <p:sp>
        <p:nvSpPr>
          <p:cNvPr id="21" name="Título 1">
            <a:extLst>
              <a:ext uri="{FF2B5EF4-FFF2-40B4-BE49-F238E27FC236}">
                <a16:creationId xmlns:a16="http://schemas.microsoft.com/office/drawing/2014/main" id="{C6813072-58E1-7ECE-DEB7-562FF0160CE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Necesidad en el mercado</a:t>
            </a: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3E4E9513-9E53-A26B-D165-2E8C2F5EB6B9}"/>
              </a:ext>
            </a:extLst>
          </p:cNvPr>
          <p:cNvSpPr txBox="1">
            <a:spLocks/>
          </p:cNvSpPr>
          <p:nvPr/>
        </p:nvSpPr>
        <p:spPr>
          <a:xfrm>
            <a:off x="838199" y="1686575"/>
            <a:ext cx="8408438" cy="291896"/>
          </a:xfrm>
          <a:prstGeom prst="rect">
            <a:avLst/>
          </a:prstGeom>
        </p:spPr>
        <p:txBody>
          <a:bodyPr vert="horz" wrap="square" lIns="0" tIns="28215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494790" marR="4445" indent="-1483995">
              <a:lnSpc>
                <a:spcPts val="1986"/>
              </a:lnSpc>
              <a:spcBef>
                <a:spcPts val="222"/>
              </a:spcBef>
            </a:pPr>
            <a:r>
              <a:rPr lang="es-ES" sz="2000" b="1" dirty="0"/>
              <a:t>Consecuencias de un inadecuado uso de los </a:t>
            </a:r>
            <a:r>
              <a:rPr lang="es-ES" sz="2000" b="1"/>
              <a:t>EPIs:</a:t>
            </a:r>
            <a:endParaRPr lang="es-ES" sz="2000" dirty="0"/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48AE15AB-71AD-277D-6355-30490E8E0003}"/>
              </a:ext>
            </a:extLst>
          </p:cNvPr>
          <p:cNvSpPr/>
          <p:nvPr/>
        </p:nvSpPr>
        <p:spPr>
          <a:xfrm>
            <a:off x="11085048" y="4391851"/>
            <a:ext cx="414589" cy="1851632"/>
          </a:xfrm>
          <a:custGeom>
            <a:avLst/>
            <a:gdLst/>
            <a:ahLst/>
            <a:cxnLst/>
            <a:rect l="l" t="t" r="r" b="b"/>
            <a:pathLst>
              <a:path w="457200" h="1864359">
                <a:moveTo>
                  <a:pt x="457200" y="0"/>
                </a:moveTo>
                <a:lnTo>
                  <a:pt x="0" y="0"/>
                </a:lnTo>
                <a:lnTo>
                  <a:pt x="0" y="1864093"/>
                </a:lnTo>
                <a:lnTo>
                  <a:pt x="457200" y="1864093"/>
                </a:lnTo>
                <a:lnTo>
                  <a:pt x="457200" y="0"/>
                </a:lnTo>
                <a:close/>
              </a:path>
            </a:pathLst>
          </a:custGeom>
          <a:solidFill>
            <a:srgbClr val="FCC56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Imagen 2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ABB3661-8E4B-3CA1-D21A-A9AF9DD34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9322" y="658"/>
            <a:ext cx="1603811" cy="64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10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CA069-6B13-F935-8E05-6433C63AD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CAA95AA-5D37-B87C-141F-7B272C81D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9322" y="658"/>
            <a:ext cx="1603811" cy="64827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6E536BB-A2F5-33E9-E686-22F21E4B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Online Media 3" title="JIMM Monitoring ¿Cómo funciona?">
            <a:hlinkClick r:id="" action="ppaction://media"/>
            <a:extLst>
              <a:ext uri="{FF2B5EF4-FFF2-40B4-BE49-F238E27FC236}">
                <a16:creationId xmlns:a16="http://schemas.microsoft.com/office/drawing/2014/main" id="{E9901DAF-141C-93F5-B9EA-D4F255126A2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392497" y="411726"/>
            <a:ext cx="3407006" cy="603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3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ítulo 1">
            <a:extLst>
              <a:ext uri="{FF2B5EF4-FFF2-40B4-BE49-F238E27FC236}">
                <a16:creationId xmlns:a16="http://schemas.microsoft.com/office/drawing/2014/main" id="{2F36CE6C-43AD-3F88-9497-9F4469E13E2C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Nuestra solución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8CBDCC7-C93F-2944-B330-E2C6D3830698}"/>
              </a:ext>
            </a:extLst>
          </p:cNvPr>
          <p:cNvGrpSpPr/>
          <p:nvPr/>
        </p:nvGrpSpPr>
        <p:grpSpPr>
          <a:xfrm>
            <a:off x="831566" y="1513827"/>
            <a:ext cx="5629619" cy="3593011"/>
            <a:chOff x="831566" y="1513827"/>
            <a:chExt cx="5695422" cy="5049318"/>
          </a:xfrm>
        </p:grpSpPr>
        <p:sp>
          <p:nvSpPr>
            <p:cNvPr id="4" name="object 4"/>
            <p:cNvSpPr/>
            <p:nvPr/>
          </p:nvSpPr>
          <p:spPr>
            <a:xfrm>
              <a:off x="831566" y="2531898"/>
              <a:ext cx="714976" cy="935735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1403" y="0"/>
                  </a:moveTo>
                  <a:lnTo>
                    <a:pt x="0" y="0"/>
                  </a:lnTo>
                  <a:lnTo>
                    <a:pt x="0" y="761403"/>
                  </a:lnTo>
                  <a:lnTo>
                    <a:pt x="761403" y="761403"/>
                  </a:lnTo>
                  <a:lnTo>
                    <a:pt x="7614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sp>
          <p:nvSpPr>
            <p:cNvPr id="8" name="object 8"/>
            <p:cNvSpPr/>
            <p:nvPr/>
          </p:nvSpPr>
          <p:spPr>
            <a:xfrm>
              <a:off x="845561" y="5627410"/>
              <a:ext cx="710032" cy="935735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1403" y="0"/>
                  </a:moveTo>
                  <a:lnTo>
                    <a:pt x="0" y="0"/>
                  </a:lnTo>
                  <a:lnTo>
                    <a:pt x="0" y="761403"/>
                  </a:lnTo>
                  <a:lnTo>
                    <a:pt x="761403" y="761403"/>
                  </a:lnTo>
                  <a:lnTo>
                    <a:pt x="7614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3736" y="5710164"/>
              <a:ext cx="593125" cy="76949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40738" y="3570799"/>
              <a:ext cx="714855" cy="921269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1403" y="0"/>
                  </a:moveTo>
                  <a:lnTo>
                    <a:pt x="0" y="0"/>
                  </a:lnTo>
                  <a:lnTo>
                    <a:pt x="0" y="761403"/>
                  </a:lnTo>
                  <a:lnTo>
                    <a:pt x="761403" y="761403"/>
                  </a:lnTo>
                  <a:lnTo>
                    <a:pt x="7614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5001" y="3711030"/>
              <a:ext cx="312263" cy="448799"/>
            </a:xfrm>
            <a:prstGeom prst="rect">
              <a:avLst/>
            </a:prstGeom>
          </p:spPr>
        </p:pic>
        <p:sp>
          <p:nvSpPr>
            <p:cNvPr id="2" name="object 2"/>
            <p:cNvSpPr/>
            <p:nvPr/>
          </p:nvSpPr>
          <p:spPr>
            <a:xfrm>
              <a:off x="845561" y="1513827"/>
              <a:ext cx="700981" cy="921630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1403" y="0"/>
                  </a:moveTo>
                  <a:lnTo>
                    <a:pt x="0" y="0"/>
                  </a:lnTo>
                  <a:lnTo>
                    <a:pt x="0" y="761403"/>
                  </a:lnTo>
                  <a:lnTo>
                    <a:pt x="761403" y="761403"/>
                  </a:lnTo>
                  <a:lnTo>
                    <a:pt x="7614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8819" y="1662723"/>
              <a:ext cx="434732" cy="58530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45561" y="4593838"/>
              <a:ext cx="710032" cy="935735"/>
            </a:xfrm>
            <a:custGeom>
              <a:avLst/>
              <a:gdLst/>
              <a:ahLst/>
              <a:cxnLst/>
              <a:rect l="l" t="t" r="r" b="b"/>
              <a:pathLst>
                <a:path w="762000" h="762000">
                  <a:moveTo>
                    <a:pt x="761403" y="0"/>
                  </a:moveTo>
                  <a:lnTo>
                    <a:pt x="0" y="0"/>
                  </a:lnTo>
                  <a:lnTo>
                    <a:pt x="0" y="761403"/>
                  </a:lnTo>
                  <a:lnTo>
                    <a:pt x="761403" y="761403"/>
                  </a:lnTo>
                  <a:lnTo>
                    <a:pt x="761403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33035" y="4759808"/>
              <a:ext cx="535085" cy="5808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6963" y="2723527"/>
              <a:ext cx="497069" cy="539700"/>
            </a:xfrm>
            <a:prstGeom prst="rect">
              <a:avLst/>
            </a:prstGeom>
          </p:spPr>
        </p:pic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AFA52009-C38A-7C02-FDAA-49418CC6B254}"/>
                </a:ext>
              </a:extLst>
            </p:cNvPr>
            <p:cNvSpPr/>
            <p:nvPr/>
          </p:nvSpPr>
          <p:spPr>
            <a:xfrm>
              <a:off x="1873732" y="1513827"/>
              <a:ext cx="4653255" cy="92163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Dispositivo</a:t>
              </a:r>
              <a:r>
                <a:rPr lang="es-ES" sz="1400" spc="-23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electrónico</a:t>
              </a:r>
              <a:r>
                <a:rPr lang="es-ES" sz="1400" spc="-23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b="1" spc="-23" dirty="0">
                  <a:solidFill>
                    <a:srgbClr val="231F20"/>
                  </a:solidFill>
                  <a:latin typeface="Arial"/>
                  <a:cs typeface="Arial"/>
                </a:rPr>
                <a:t>autónomo</a:t>
              </a:r>
              <a:r>
                <a:rPr lang="es-ES" sz="1400" spc="-23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entre</a:t>
              </a:r>
              <a:r>
                <a:rPr lang="es-ES" sz="1400" spc="-23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el</a:t>
              </a:r>
              <a:r>
                <a:rPr lang="es-ES" sz="1400" spc="-23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arnés</a:t>
              </a:r>
              <a:r>
                <a:rPr lang="es-ES" sz="1400" spc="-23" dirty="0">
                  <a:solidFill>
                    <a:srgbClr val="231F20"/>
                  </a:solidFill>
                  <a:latin typeface="Arial"/>
                  <a:cs typeface="Arial"/>
                </a:rPr>
                <a:t> de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seguridad</a:t>
              </a:r>
              <a:r>
                <a:rPr lang="es-ES" sz="14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de</a:t>
              </a:r>
              <a:r>
                <a:rPr lang="es-ES" sz="14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la</a:t>
              </a:r>
              <a:r>
                <a:rPr lang="es-ES" sz="14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persona</a:t>
              </a:r>
              <a:r>
                <a:rPr lang="es-ES" sz="1400" spc="-9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y</a:t>
              </a:r>
              <a:r>
                <a:rPr lang="es-ES" sz="14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la</a:t>
              </a:r>
              <a:r>
                <a:rPr lang="es-ES" sz="14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línea</a:t>
              </a:r>
              <a:r>
                <a:rPr lang="es-ES" sz="140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de</a:t>
              </a:r>
              <a:r>
                <a:rPr lang="es-ES" sz="1400" spc="-9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lang="es-ES" sz="1400" spc="-18" dirty="0">
                  <a:solidFill>
                    <a:srgbClr val="231F20"/>
                  </a:solidFill>
                  <a:latin typeface="Arial"/>
                  <a:cs typeface="Arial"/>
                </a:rPr>
                <a:t>vida </a:t>
              </a:r>
              <a:endParaRPr lang="es-ES" sz="1400" dirty="0">
                <a:solidFill>
                  <a:srgbClr val="231F20"/>
                </a:solidFill>
                <a:latin typeface="Arial"/>
                <a:cs typeface="Arial"/>
              </a:endParaRPr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55A13CBF-EA72-C8DF-989F-603FFB9A2C1C}"/>
                </a:ext>
              </a:extLst>
            </p:cNvPr>
            <p:cNvSpPr/>
            <p:nvPr/>
          </p:nvSpPr>
          <p:spPr>
            <a:xfrm>
              <a:off x="1873733" y="3565617"/>
              <a:ext cx="4653255" cy="92163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La persona está localizada en cualquier parte del mundo (plataforma de control y seguimiento de cada dispositivo)</a:t>
              </a:r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EF08D844-7710-2C5D-BD12-4C191A125B7C}"/>
                </a:ext>
              </a:extLst>
            </p:cNvPr>
            <p:cNvSpPr/>
            <p:nvPr/>
          </p:nvSpPr>
          <p:spPr>
            <a:xfrm>
              <a:off x="1873732" y="2544545"/>
              <a:ext cx="4653255" cy="92163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Algoritmo - </a:t>
              </a:r>
              <a:r>
                <a:rPr lang="es-ES" sz="1400" dirty="0" err="1">
                  <a:solidFill>
                    <a:srgbClr val="231F20"/>
                  </a:solidFill>
                  <a:latin typeface="Arial"/>
                  <a:cs typeface="Arial"/>
                </a:rPr>
                <a:t>IoT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 – Machine </a:t>
              </a:r>
              <a:r>
                <a:rPr lang="es-ES" sz="1400" dirty="0" err="1">
                  <a:solidFill>
                    <a:srgbClr val="231F20"/>
                  </a:solidFill>
                  <a:latin typeface="Arial"/>
                  <a:cs typeface="Arial"/>
                </a:rPr>
                <a:t>learning</a:t>
              </a:r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 – IA</a:t>
              </a:r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0DA29B8A-C464-9194-9ACE-C88EA073AECA}"/>
                </a:ext>
              </a:extLst>
            </p:cNvPr>
            <p:cNvSpPr/>
            <p:nvPr/>
          </p:nvSpPr>
          <p:spPr>
            <a:xfrm>
              <a:off x="1873731" y="4600890"/>
              <a:ext cx="4653255" cy="92163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Los equipos de prevención conocen si la persona está atada o no en cada momento</a:t>
              </a:r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8E7E27DD-5CC3-6A7B-920F-50CF467968BA}"/>
                </a:ext>
              </a:extLst>
            </p:cNvPr>
            <p:cNvSpPr/>
            <p:nvPr/>
          </p:nvSpPr>
          <p:spPr>
            <a:xfrm>
              <a:off x="1873730" y="5636163"/>
              <a:ext cx="4653255" cy="921630"/>
            </a:xfrm>
            <a:prstGeom prst="rect">
              <a:avLst/>
            </a:prstGeom>
            <a:solidFill>
              <a:srgbClr val="FFCC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dirty="0">
                  <a:solidFill>
                    <a:srgbClr val="231F20"/>
                  </a:solidFill>
                  <a:latin typeface="Arial"/>
                  <a:cs typeface="Arial"/>
                </a:rPr>
                <a:t>Atención inmediata en caso de emergencia</a:t>
              </a:r>
            </a:p>
          </p:txBody>
        </p:sp>
      </p:grpSp>
      <p:pic>
        <p:nvPicPr>
          <p:cNvPr id="33" name="Imagen 32" descr="Imagen que contiene exterior, pasto, pequeño, pájaro&#10;&#10;El contenido generado por IA puede ser incorrecto.">
            <a:extLst>
              <a:ext uri="{FF2B5EF4-FFF2-40B4-BE49-F238E27FC236}">
                <a16:creationId xmlns:a16="http://schemas.microsoft.com/office/drawing/2014/main" id="{CF973E74-5609-01A3-AAD4-F66D244EF4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51" r="14494" b="23286"/>
          <a:stretch/>
        </p:blipFill>
        <p:spPr>
          <a:xfrm>
            <a:off x="6987326" y="1013396"/>
            <a:ext cx="4359275" cy="4089634"/>
          </a:xfrm>
          <a:prstGeom prst="rect">
            <a:avLst/>
          </a:prstGeom>
        </p:spPr>
      </p:pic>
      <p:pic>
        <p:nvPicPr>
          <p:cNvPr id="34" name="Imagen 3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47A10C9-4277-BF13-98B9-A36B58DA22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89322" y="658"/>
            <a:ext cx="1603811" cy="648271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6EAA990-D709-F961-2BE4-241FBAC9B8A4}"/>
              </a:ext>
            </a:extLst>
          </p:cNvPr>
          <p:cNvSpPr/>
          <p:nvPr/>
        </p:nvSpPr>
        <p:spPr>
          <a:xfrm>
            <a:off x="838200" y="5416520"/>
            <a:ext cx="10508401" cy="121510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base">
              <a:buNone/>
            </a:pPr>
            <a:r>
              <a:rPr lang="es-E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Desde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Jimm</a:t>
            </a:r>
            <a:r>
              <a:rPr lang="es-E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hemos llevado a cabo el desarrollo de un </a:t>
            </a:r>
            <a:r>
              <a:rPr lang="es-ES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sistema inteligente</a:t>
            </a:r>
            <a:r>
              <a:rPr lang="es-E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que detecta de manera </a:t>
            </a:r>
            <a:r>
              <a:rPr lang="es-ES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autónoma</a:t>
            </a:r>
            <a:r>
              <a:rPr lang="es-E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si un trabajador en altura está atado o desatado a su línea de vida. El dispositivo, discreto y fácil de instalar, se integra en el equipo del trabajador y </a:t>
            </a:r>
            <a:r>
              <a:rPr lang="es-ES" b="1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envía información en tiempo real</a:t>
            </a:r>
            <a:r>
              <a:rPr lang="es-ES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a una plataforma online</a:t>
            </a:r>
          </a:p>
        </p:txBody>
      </p:sp>
    </p:spTree>
    <p:extLst>
      <p:ext uri="{BB962C8B-B14F-4D97-AF65-F5344CB8AC3E}">
        <p14:creationId xmlns:p14="http://schemas.microsoft.com/office/powerpoint/2010/main" val="4153897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661AA-18A6-EB56-FB8B-410CA3E6B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ítulo 1">
            <a:extLst>
              <a:ext uri="{FF2B5EF4-FFF2-40B4-BE49-F238E27FC236}">
                <a16:creationId xmlns:a16="http://schemas.microsoft.com/office/drawing/2014/main" id="{07959C1A-5E35-2595-704D-5E109E73648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Preparación</a:t>
            </a:r>
          </a:p>
        </p:txBody>
      </p:sp>
      <p:pic>
        <p:nvPicPr>
          <p:cNvPr id="34" name="Imagen 3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3CA03F1-68B7-DCCC-69CC-F3EE4CB2D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322" y="658"/>
            <a:ext cx="1603811" cy="648271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C2C9A37-140C-9C5E-3FE8-BBF71501D54C}"/>
              </a:ext>
            </a:extLst>
          </p:cNvPr>
          <p:cNvSpPr/>
          <p:nvPr/>
        </p:nvSpPr>
        <p:spPr>
          <a:xfrm>
            <a:off x="728757" y="1674148"/>
            <a:ext cx="336430" cy="954018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B3A37EE-6A6D-9E2C-29FA-F245229F30EB}"/>
              </a:ext>
            </a:extLst>
          </p:cNvPr>
          <p:cNvSpPr txBox="1"/>
          <p:nvPr/>
        </p:nvSpPr>
        <p:spPr>
          <a:xfrm>
            <a:off x="1052426" y="1674059"/>
            <a:ext cx="5017696" cy="954107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/>
              <a:t>Creación de zonas, proyectos y trabajadores en la plataforma de usuario</a:t>
            </a:r>
            <a:r>
              <a:rPr lang="es-ES" sz="1400" dirty="0"/>
              <a:t>. De esta manera se podrá tener los dispositivos asignados en función del trabajador, proyecto, y/o zona geográfica en la que se esté trabajando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ED9B31F-1DD9-7812-3CAC-5F54B36A4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353" y="1417098"/>
            <a:ext cx="2445588" cy="1468029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93DD314-5839-1FA1-3FF1-221BE1A71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388" y="3432113"/>
            <a:ext cx="1166424" cy="115998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35E2E03D-7909-B8F9-0B91-EF3AC77C8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187" y="2830833"/>
            <a:ext cx="2437148" cy="2362541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5AF3CE00-D6E4-6445-B3B9-913E5B667D93}"/>
              </a:ext>
            </a:extLst>
          </p:cNvPr>
          <p:cNvSpPr/>
          <p:nvPr/>
        </p:nvSpPr>
        <p:spPr>
          <a:xfrm>
            <a:off x="5999673" y="3535094"/>
            <a:ext cx="336430" cy="954018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B5E075DD-BD99-739E-F68D-72B897E8CB3A}"/>
              </a:ext>
            </a:extLst>
          </p:cNvPr>
          <p:cNvSpPr txBox="1"/>
          <p:nvPr/>
        </p:nvSpPr>
        <p:spPr>
          <a:xfrm>
            <a:off x="6336104" y="3535050"/>
            <a:ext cx="5017696" cy="954107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/>
              <a:t>Alta de los dispositivos y asignación de la persona trabajadora</a:t>
            </a:r>
            <a:r>
              <a:rPr lang="es-ES" sz="1400" dirty="0"/>
              <a:t>. Una vez recibidos los dispositivos, estos se dan de alta mediante la lectura de un código QR o insertando manualmente el código individual en la plataforma de usuario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D7ACD369-47BE-BCC4-42D3-946393527B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8793" y="1047612"/>
            <a:ext cx="2595213" cy="2207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9D76FAE0-E489-EE55-790C-76F74C39F38D}"/>
              </a:ext>
            </a:extLst>
          </p:cNvPr>
          <p:cNvSpPr/>
          <p:nvPr/>
        </p:nvSpPr>
        <p:spPr>
          <a:xfrm>
            <a:off x="728757" y="5333335"/>
            <a:ext cx="336430" cy="954018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FAE29246-A608-E21F-0626-F30A47AD9C67}"/>
              </a:ext>
            </a:extLst>
          </p:cNvPr>
          <p:cNvSpPr txBox="1"/>
          <p:nvPr/>
        </p:nvSpPr>
        <p:spPr>
          <a:xfrm>
            <a:off x="1065185" y="5338225"/>
            <a:ext cx="6727166" cy="954107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1400" b="1" dirty="0"/>
              <a:t>Anclaje del dispositivo a la eslinga del trabajador. </a:t>
            </a:r>
            <a:r>
              <a:rPr lang="es-ES" sz="1400" dirty="0"/>
              <a:t>Los dispositivos son individuales y van asociados a un trabajador en concreto. Es fundamental que la persona responsable se asegure de que cada trabajador emplea el dispositivo a su nombre. La eslinga/cabo se sujeta con el pasador en la parte posterior del dispositivo JIMM.</a:t>
            </a:r>
          </a:p>
        </p:txBody>
      </p:sp>
      <p:pic>
        <p:nvPicPr>
          <p:cNvPr id="38" name="Imagen 37" descr="Imagen que contiene interior, pequeño, acostado, puesto&#10;&#10;El contenido generado por IA puede ser incorrecto.">
            <a:extLst>
              <a:ext uri="{FF2B5EF4-FFF2-40B4-BE49-F238E27FC236}">
                <a16:creationId xmlns:a16="http://schemas.microsoft.com/office/drawing/2014/main" id="{D844BC38-B72E-50D4-5518-65374D9F47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" t="19104" b="28427"/>
          <a:stretch>
            <a:fillRect/>
          </a:stretch>
        </p:blipFill>
        <p:spPr>
          <a:xfrm>
            <a:off x="8689667" y="4936511"/>
            <a:ext cx="2437148" cy="1747754"/>
          </a:xfrm>
          <a:prstGeom prst="rect">
            <a:avLst/>
          </a:prstGeom>
        </p:spPr>
      </p:pic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C2AFD13A-FB2B-4657-ADDD-2FB6B67E585E}"/>
              </a:ext>
            </a:extLst>
          </p:cNvPr>
          <p:cNvCxnSpPr>
            <a:cxnSpLocks/>
            <a:stCxn id="23" idx="1"/>
            <a:endCxn id="20" idx="3"/>
          </p:cNvCxnSpPr>
          <p:nvPr/>
        </p:nvCxnSpPr>
        <p:spPr>
          <a:xfrm flipH="1">
            <a:off x="5269812" y="4012103"/>
            <a:ext cx="7298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F0A33A19-A840-408C-1B40-D83AE5C1172A}"/>
              </a:ext>
            </a:extLst>
          </p:cNvPr>
          <p:cNvCxnSpPr>
            <a:cxnSpLocks/>
            <a:stCxn id="20" idx="1"/>
            <a:endCxn id="22" idx="3"/>
          </p:cNvCxnSpPr>
          <p:nvPr/>
        </p:nvCxnSpPr>
        <p:spPr>
          <a:xfrm flipH="1">
            <a:off x="3502335" y="4012103"/>
            <a:ext cx="60105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AEFFB574-9CE4-E3C3-ABE9-AFC14CB347CB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6070122" y="2151113"/>
            <a:ext cx="36123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5D8947C2-C5CC-F69B-B84C-B29086320229}"/>
              </a:ext>
            </a:extLst>
          </p:cNvPr>
          <p:cNvCxnSpPr>
            <a:cxnSpLocks/>
            <a:stCxn id="14" idx="3"/>
            <a:endCxn id="32" idx="1"/>
          </p:cNvCxnSpPr>
          <p:nvPr/>
        </p:nvCxnSpPr>
        <p:spPr>
          <a:xfrm flipV="1">
            <a:off x="8876941" y="2151112"/>
            <a:ext cx="361852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1EA950ED-0214-3C8E-9860-BAD1C5DC0B53}"/>
              </a:ext>
            </a:extLst>
          </p:cNvPr>
          <p:cNvCxnSpPr>
            <a:cxnSpLocks/>
            <a:stCxn id="36" idx="3"/>
            <a:endCxn id="38" idx="1"/>
          </p:cNvCxnSpPr>
          <p:nvPr/>
        </p:nvCxnSpPr>
        <p:spPr>
          <a:xfrm flipV="1">
            <a:off x="7792351" y="5810388"/>
            <a:ext cx="897316" cy="48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927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A4303-C5C3-E1D0-221F-CCE066587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ítulo 1">
            <a:extLst>
              <a:ext uri="{FF2B5EF4-FFF2-40B4-BE49-F238E27FC236}">
                <a16:creationId xmlns:a16="http://schemas.microsoft.com/office/drawing/2014/main" id="{C44C4F36-7E63-FAAF-7AEA-3495B8C273B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Funcionamiento</a:t>
            </a:r>
          </a:p>
        </p:txBody>
      </p:sp>
      <p:pic>
        <p:nvPicPr>
          <p:cNvPr id="34" name="Imagen 3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43FDCA9-2FF6-2AE0-6161-FBC8596B8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322" y="658"/>
            <a:ext cx="1603811" cy="64827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DCC26A9-4678-1B68-AD3A-124E3BFA79AF}"/>
              </a:ext>
            </a:extLst>
          </p:cNvPr>
          <p:cNvSpPr txBox="1"/>
          <p:nvPr/>
        </p:nvSpPr>
        <p:spPr>
          <a:xfrm>
            <a:off x="838200" y="1690688"/>
            <a:ext cx="10515600" cy="646331"/>
          </a:xfrm>
          <a:prstGeom prst="rect">
            <a:avLst/>
          </a:prstGeom>
          <a:noFill/>
          <a:ln>
            <a:solidFill>
              <a:srgbClr val="FFCC66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El trabajador trabaja con completa normalidad. </a:t>
            </a:r>
          </a:p>
          <a:p>
            <a:r>
              <a:rPr lang="es-ES" b="1" dirty="0"/>
              <a:t>El dispositivo no requiere de manipulación para su funcionamiento.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707EAB-95C4-4A40-4DB5-3BF9620913B1}"/>
              </a:ext>
            </a:extLst>
          </p:cNvPr>
          <p:cNvSpPr txBox="1"/>
          <p:nvPr/>
        </p:nvSpPr>
        <p:spPr>
          <a:xfrm>
            <a:off x="1752599" y="2619447"/>
            <a:ext cx="960120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Cuando el operario esté </a:t>
            </a:r>
            <a:r>
              <a:rPr lang="es-ES" b="1" dirty="0"/>
              <a:t>ATADO</a:t>
            </a:r>
            <a:r>
              <a:rPr lang="es-ES" dirty="0"/>
              <a:t>, el dispositivo emitirá una luz verde y la información se registrará con normalidad en la plataforma de usuario.</a:t>
            </a:r>
          </a:p>
        </p:txBody>
      </p:sp>
      <p:pic>
        <p:nvPicPr>
          <p:cNvPr id="6" name="Gráfico 5" descr="Marca de insignia1 con relleno sólido">
            <a:extLst>
              <a:ext uri="{FF2B5EF4-FFF2-40B4-BE49-F238E27FC236}">
                <a16:creationId xmlns:a16="http://schemas.microsoft.com/office/drawing/2014/main" id="{72C4E570-4124-7C96-4097-C3C3CBE13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2610678"/>
            <a:ext cx="663869" cy="663869"/>
          </a:xfrm>
          <a:prstGeom prst="rect">
            <a:avLst/>
          </a:prstGeom>
        </p:spPr>
      </p:pic>
      <p:pic>
        <p:nvPicPr>
          <p:cNvPr id="8" name="Gráfico 7" descr="Cerrar con relleno sólido">
            <a:extLst>
              <a:ext uri="{FF2B5EF4-FFF2-40B4-BE49-F238E27FC236}">
                <a16:creationId xmlns:a16="http://schemas.microsoft.com/office/drawing/2014/main" id="{E7DF503B-4B4C-A57C-88AA-5B09E56FCF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199" y="3630555"/>
            <a:ext cx="663869" cy="66386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43704C6-E1CF-FAD0-53E5-1DEF97FBAC72}"/>
              </a:ext>
            </a:extLst>
          </p:cNvPr>
          <p:cNvSpPr txBox="1"/>
          <p:nvPr/>
        </p:nvSpPr>
        <p:spPr>
          <a:xfrm>
            <a:off x="1752599" y="3362325"/>
            <a:ext cx="9601201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Cuando el operario esté </a:t>
            </a:r>
            <a:r>
              <a:rPr lang="es-ES" b="1" dirty="0"/>
              <a:t>DESATADO</a:t>
            </a:r>
            <a:r>
              <a:rPr lang="es-ES" dirty="0"/>
              <a:t>, el dispositivo emitirá una luz roja y se activará un temporizador. Si el tiempo desatado excede el tiempo definido por los responsables como “crítico”, se </a:t>
            </a:r>
            <a:r>
              <a:rPr lang="es-ES" b="1" dirty="0"/>
              <a:t>emitirá un mensaje de alerta </a:t>
            </a:r>
            <a:r>
              <a:rPr lang="es-ES" dirty="0"/>
              <a:t>al correo de las personas definidas como responsables.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8E2B720-4EF7-4E00-3581-3C210D9169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408" y="4706826"/>
            <a:ext cx="1220657" cy="1838339"/>
          </a:xfrm>
          <a:prstGeom prst="rect">
            <a:avLst/>
          </a:prstGeom>
        </p:spPr>
      </p:pic>
      <p:pic>
        <p:nvPicPr>
          <p:cNvPr id="13" name="Imagen 12" descr="Diagrama&#10;&#10;El contenido generado por IA puede ser incorrecto.">
            <a:extLst>
              <a:ext uri="{FF2B5EF4-FFF2-40B4-BE49-F238E27FC236}">
                <a16:creationId xmlns:a16="http://schemas.microsoft.com/office/drawing/2014/main" id="{606E9D8E-4EE2-6FDD-098A-25C253BDA9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9" y="4706826"/>
            <a:ext cx="1228011" cy="183833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11A2B43-2422-EB1F-D968-559B17CE1A99}"/>
              </a:ext>
            </a:extLst>
          </p:cNvPr>
          <p:cNvSpPr txBox="1"/>
          <p:nvPr/>
        </p:nvSpPr>
        <p:spPr>
          <a:xfrm>
            <a:off x="1759955" y="6545165"/>
            <a:ext cx="1220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ATADO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EB71169-A07C-3908-5157-B5FF0B6B2945}"/>
              </a:ext>
            </a:extLst>
          </p:cNvPr>
          <p:cNvSpPr txBox="1"/>
          <p:nvPr/>
        </p:nvSpPr>
        <p:spPr>
          <a:xfrm>
            <a:off x="3545410" y="6492875"/>
            <a:ext cx="12206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DESATADO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CCC2DF4-D1EB-1A50-C6D4-6E47E3C50C72}"/>
              </a:ext>
            </a:extLst>
          </p:cNvPr>
          <p:cNvSpPr txBox="1"/>
          <p:nvPr/>
        </p:nvSpPr>
        <p:spPr>
          <a:xfrm>
            <a:off x="6572250" y="4380108"/>
            <a:ext cx="478155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En caso de que la persona que trabaja en altura sufra una </a:t>
            </a:r>
            <a:r>
              <a:rPr lang="es-ES" b="1" dirty="0"/>
              <a:t>caída</a:t>
            </a:r>
            <a:r>
              <a:rPr lang="es-ES" dirty="0"/>
              <a:t>, se emitirá un mensaje de alerta automático a las personas responsables para que puedan actuar con inmediatez.</a:t>
            </a:r>
          </a:p>
        </p:txBody>
      </p:sp>
      <p:pic>
        <p:nvPicPr>
          <p:cNvPr id="26" name="Gráfico 25" descr="Radioactivo con relleno sólido">
            <a:extLst>
              <a:ext uri="{FF2B5EF4-FFF2-40B4-BE49-F238E27FC236}">
                <a16:creationId xmlns:a16="http://schemas.microsoft.com/office/drawing/2014/main" id="{F810D4C4-A32A-5BDB-CAEE-F43076D5A1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68815" y="4789211"/>
            <a:ext cx="663869" cy="663869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A05E72F2-2B76-D00B-3F35-4902B180A676}"/>
              </a:ext>
            </a:extLst>
          </p:cNvPr>
          <p:cNvSpPr txBox="1"/>
          <p:nvPr/>
        </p:nvSpPr>
        <p:spPr>
          <a:xfrm>
            <a:off x="6572250" y="5797332"/>
            <a:ext cx="478155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El dispositivo cuenta con un </a:t>
            </a:r>
            <a:r>
              <a:rPr lang="es-ES" b="1" dirty="0"/>
              <a:t>botón del pánico </a:t>
            </a:r>
            <a:r>
              <a:rPr lang="es-ES" dirty="0"/>
              <a:t>en caso de que la persona necesite ser atendida o evacuada.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6A30967-5517-EA07-DF6C-E71DE5A19EC7}"/>
              </a:ext>
            </a:extLst>
          </p:cNvPr>
          <p:cNvSpPr txBox="1"/>
          <p:nvPr/>
        </p:nvSpPr>
        <p:spPr>
          <a:xfrm>
            <a:off x="5596658" y="6028165"/>
            <a:ext cx="80818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</a:rPr>
              <a:t>SOS</a:t>
            </a:r>
          </a:p>
        </p:txBody>
      </p:sp>
    </p:spTree>
    <p:extLst>
      <p:ext uri="{BB962C8B-B14F-4D97-AF65-F5344CB8AC3E}">
        <p14:creationId xmlns:p14="http://schemas.microsoft.com/office/powerpoint/2010/main" val="2915598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1EF7E-2864-A7BC-53F3-C9FD16307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780D580-9B54-FFD3-A935-FECE98B269A2}"/>
              </a:ext>
            </a:extLst>
          </p:cNvPr>
          <p:cNvSpPr txBox="1"/>
          <p:nvPr/>
        </p:nvSpPr>
        <p:spPr>
          <a:xfrm>
            <a:off x="165285" y="6005332"/>
            <a:ext cx="11861431" cy="707886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dirty="0">
                <a:latin typeface="+mj-lt"/>
              </a:rPr>
              <a:t>El uso apropiado del dispositivo constituye una </a:t>
            </a:r>
            <a:r>
              <a:rPr lang="es-ES" sz="2000" b="1" dirty="0">
                <a:latin typeface="+mj-lt"/>
              </a:rPr>
              <a:t>herramienta clave </a:t>
            </a:r>
            <a:r>
              <a:rPr lang="es-ES" sz="2000" dirty="0">
                <a:latin typeface="+mj-lt"/>
              </a:rPr>
              <a:t>para la eficiencia de la </a:t>
            </a:r>
            <a:r>
              <a:rPr lang="es-ES" sz="2000" b="1" dirty="0">
                <a:latin typeface="+mj-lt"/>
              </a:rPr>
              <a:t>prevención de riesgos laborales</a:t>
            </a:r>
            <a:r>
              <a:rPr lang="es-ES" sz="2000" dirty="0">
                <a:latin typeface="+mj-lt"/>
              </a:rPr>
              <a:t>. Mediante el acceso a </a:t>
            </a:r>
            <a:r>
              <a:rPr lang="es-ES" sz="2000" b="1" dirty="0">
                <a:latin typeface="+mj-lt"/>
              </a:rPr>
              <a:t>información en tiempo real </a:t>
            </a:r>
            <a:r>
              <a:rPr lang="es-ES" sz="2000" dirty="0">
                <a:latin typeface="+mj-lt"/>
              </a:rPr>
              <a:t>se dota a la compañía de una </a:t>
            </a:r>
            <a:r>
              <a:rPr lang="es-ES" sz="2000" b="1" dirty="0">
                <a:latin typeface="+mj-lt"/>
              </a:rPr>
              <a:t>visibilidad inmediata</a:t>
            </a:r>
          </a:p>
        </p:txBody>
      </p:sp>
      <p:pic>
        <p:nvPicPr>
          <p:cNvPr id="7" name="object 20">
            <a:extLst>
              <a:ext uri="{FF2B5EF4-FFF2-40B4-BE49-F238E27FC236}">
                <a16:creationId xmlns:a16="http://schemas.microsoft.com/office/drawing/2014/main" id="{3FF12D7D-7549-627C-2473-DA700C2D1F6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28286" y="208113"/>
            <a:ext cx="1175116" cy="37260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4A18582F-0737-38AB-C044-47A00AA2D2D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Gestión de la información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9569DC4-B815-7B07-D9C1-E105D5445EC6}"/>
              </a:ext>
            </a:extLst>
          </p:cNvPr>
          <p:cNvSpPr/>
          <p:nvPr/>
        </p:nvSpPr>
        <p:spPr>
          <a:xfrm>
            <a:off x="7880303" y="1950482"/>
            <a:ext cx="3769775" cy="3786084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 descr="Imagen que contiene interior, computadora, escritorio, tabla&#10;&#10;Descripción generada automáticamente">
            <a:extLst>
              <a:ext uri="{FF2B5EF4-FFF2-40B4-BE49-F238E27FC236}">
                <a16:creationId xmlns:a16="http://schemas.microsoft.com/office/drawing/2014/main" id="{74276582-4BE1-FEE7-DFC7-B27CE3917A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62"/>
          <a:stretch/>
        </p:blipFill>
        <p:spPr>
          <a:xfrm>
            <a:off x="165284" y="1560060"/>
            <a:ext cx="2159339" cy="3635535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AE4BB53B-58BF-090F-B9FE-CE974A99881C}"/>
              </a:ext>
            </a:extLst>
          </p:cNvPr>
          <p:cNvGrpSpPr/>
          <p:nvPr/>
        </p:nvGrpSpPr>
        <p:grpSpPr>
          <a:xfrm>
            <a:off x="2569886" y="1560060"/>
            <a:ext cx="5065154" cy="2984360"/>
            <a:chOff x="3145134" y="1446963"/>
            <a:chExt cx="5065154" cy="2984360"/>
          </a:xfrm>
        </p:grpSpPr>
        <p:pic>
          <p:nvPicPr>
            <p:cNvPr id="2" name="Imagen 1" descr="Interfaz de usuario gráfica, Sitio web&#10;&#10;Descripción generada automáticamente">
              <a:extLst>
                <a:ext uri="{FF2B5EF4-FFF2-40B4-BE49-F238E27FC236}">
                  <a16:creationId xmlns:a16="http://schemas.microsoft.com/office/drawing/2014/main" id="{3FBD9CD6-29B8-5550-359C-A0EB8EA94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733" t="1357"/>
            <a:stretch/>
          </p:blipFill>
          <p:spPr>
            <a:xfrm>
              <a:off x="3251686" y="1560060"/>
              <a:ext cx="4881941" cy="2784568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1E7C4575-3E77-8B54-C3E6-E79E7685B76C}"/>
                </a:ext>
              </a:extLst>
            </p:cNvPr>
            <p:cNvSpPr/>
            <p:nvPr/>
          </p:nvSpPr>
          <p:spPr>
            <a:xfrm>
              <a:off x="3145134" y="1446963"/>
              <a:ext cx="5065154" cy="2984360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14" name="Conector: angular 13">
            <a:extLst>
              <a:ext uri="{FF2B5EF4-FFF2-40B4-BE49-F238E27FC236}">
                <a16:creationId xmlns:a16="http://schemas.microsoft.com/office/drawing/2014/main" id="{5009883C-9998-1939-4CEE-5999BD73A190}"/>
              </a:ext>
            </a:extLst>
          </p:cNvPr>
          <p:cNvCxnSpPr>
            <a:cxnSpLocks/>
            <a:stCxn id="3" idx="2"/>
            <a:endCxn id="5" idx="2"/>
          </p:cNvCxnSpPr>
          <p:nvPr/>
        </p:nvCxnSpPr>
        <p:spPr>
          <a:xfrm rot="5400000" flipH="1" flipV="1">
            <a:off x="2848120" y="2941253"/>
            <a:ext cx="651175" cy="3857509"/>
          </a:xfrm>
          <a:prstGeom prst="bentConnector3">
            <a:avLst>
              <a:gd name="adj1" fmla="val -35106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60E9E92-EECB-2E48-84CC-A500349E0A4B}"/>
              </a:ext>
            </a:extLst>
          </p:cNvPr>
          <p:cNvSpPr/>
          <p:nvPr/>
        </p:nvSpPr>
        <p:spPr>
          <a:xfrm>
            <a:off x="8087235" y="2600325"/>
            <a:ext cx="3355910" cy="3000139"/>
          </a:xfrm>
          <a:prstGeom prst="rect">
            <a:avLst/>
          </a:prstGeom>
          <a:solidFill>
            <a:srgbClr val="FFE9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b="1" dirty="0">
                <a:solidFill>
                  <a:schemeClr val="tx1"/>
                </a:solidFill>
              </a:rPr>
              <a:t>Fácil de usar y escalable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</a:rPr>
              <a:t>Seguimiento de cada dispositivo. </a:t>
            </a:r>
            <a:r>
              <a:rPr lang="es-ES" sz="1500" b="1" dirty="0">
                <a:solidFill>
                  <a:schemeClr val="tx1"/>
                </a:solidFill>
              </a:rPr>
              <a:t>Histórico y trazabilidad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</a:rPr>
              <a:t>Gestión de todos los dispositivos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</a:rPr>
              <a:t>Configuración de </a:t>
            </a:r>
            <a:r>
              <a:rPr lang="es-ES" sz="1500" b="1" dirty="0">
                <a:solidFill>
                  <a:schemeClr val="tx1"/>
                </a:solidFill>
              </a:rPr>
              <a:t>alertas personalizadas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</a:rPr>
              <a:t>Informes en </a:t>
            </a:r>
            <a:r>
              <a:rPr lang="es-ES" sz="1500" b="1" dirty="0" err="1">
                <a:solidFill>
                  <a:schemeClr val="tx1"/>
                </a:solidFill>
              </a:rPr>
              <a:t>PowerBI</a:t>
            </a:r>
            <a:endParaRPr lang="es-ES" sz="15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</a:rPr>
              <a:t>Tratamiento de la información para la prevención de futuros accidentes e informes de accidentalidad de cada empresa y proyecto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E215A01-4FBA-0339-A37A-B252CCBCBBA0}"/>
              </a:ext>
            </a:extLst>
          </p:cNvPr>
          <p:cNvSpPr txBox="1"/>
          <p:nvPr/>
        </p:nvSpPr>
        <p:spPr>
          <a:xfrm>
            <a:off x="8403115" y="2114550"/>
            <a:ext cx="2724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Plataforma de usuario</a:t>
            </a:r>
          </a:p>
        </p:txBody>
      </p:sp>
    </p:spTree>
    <p:extLst>
      <p:ext uri="{BB962C8B-B14F-4D97-AF65-F5344CB8AC3E}">
        <p14:creationId xmlns:p14="http://schemas.microsoft.com/office/powerpoint/2010/main" val="330049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9E9F6-9E1C-3C45-A7CB-7DFF18515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Imagen que contiene interior, computadora, escritorio, tabla&#10;&#10;Descripción generada automáticamente">
            <a:extLst>
              <a:ext uri="{FF2B5EF4-FFF2-40B4-BE49-F238E27FC236}">
                <a16:creationId xmlns:a16="http://schemas.microsoft.com/office/drawing/2014/main" id="{AD258F11-8153-0CF8-78B3-1259821372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90" t="5326"/>
          <a:stretch>
            <a:fillRect/>
          </a:stretch>
        </p:blipFill>
        <p:spPr>
          <a:xfrm>
            <a:off x="248448" y="1440403"/>
            <a:ext cx="2999577" cy="51991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BA7AA1F-CA52-4CB2-9DDA-92A3B4FF36FF}"/>
              </a:ext>
            </a:extLst>
          </p:cNvPr>
          <p:cNvSpPr txBox="1">
            <a:spLocks/>
          </p:cNvSpPr>
          <p:nvPr/>
        </p:nvSpPr>
        <p:spPr>
          <a:xfrm>
            <a:off x="249091" y="11539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¿Por qué </a:t>
            </a:r>
            <a:r>
              <a:rPr lang="es-ES" dirty="0" err="1"/>
              <a:t>Jimm</a:t>
            </a:r>
            <a:r>
              <a:rPr lang="es-ES" dirty="0"/>
              <a:t> </a:t>
            </a:r>
            <a:r>
              <a:rPr lang="es-ES" dirty="0" err="1"/>
              <a:t>Monitoring</a:t>
            </a:r>
            <a:r>
              <a:rPr lang="es-ES" dirty="0"/>
              <a:t>?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9E5868B-EB80-56C2-341D-375126CA9170}"/>
              </a:ext>
            </a:extLst>
          </p:cNvPr>
          <p:cNvSpPr/>
          <p:nvPr/>
        </p:nvSpPr>
        <p:spPr>
          <a:xfrm>
            <a:off x="4798314" y="1857659"/>
            <a:ext cx="6736462" cy="844535"/>
          </a:xfrm>
          <a:prstGeom prst="rect">
            <a:avLst/>
          </a:prstGeom>
          <a:solidFill>
            <a:srgbClr val="FFDE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ES" sz="1600" b="1" dirty="0">
                <a:solidFill>
                  <a:srgbClr val="231F20"/>
                </a:solidFill>
                <a:latin typeface="Arial"/>
                <a:cs typeface="Arial"/>
              </a:rPr>
              <a:t>Crea entornos de trabajo más seguros. </a:t>
            </a:r>
          </a:p>
          <a:p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Genera </a:t>
            </a:r>
            <a:r>
              <a:rPr lang="es-ES" sz="1600" b="1" dirty="0">
                <a:solidFill>
                  <a:srgbClr val="231F20"/>
                </a:solidFill>
                <a:latin typeface="Arial"/>
                <a:cs typeface="Arial"/>
              </a:rPr>
              <a:t>cultura de prevención</a:t>
            </a:r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 entre los trabajadores.</a:t>
            </a:r>
          </a:p>
          <a:p>
            <a:r>
              <a:rPr lang="es-ES" sz="1600" b="1" dirty="0">
                <a:solidFill>
                  <a:srgbClr val="231F20"/>
                </a:solidFill>
                <a:latin typeface="Arial"/>
                <a:cs typeface="Arial"/>
              </a:rPr>
              <a:t>Reduce</a:t>
            </a:r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 drásticamente los accidentes.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F2BDCC9-E11E-880F-50B8-2168D2CD66B9}"/>
              </a:ext>
            </a:extLst>
          </p:cNvPr>
          <p:cNvSpPr/>
          <p:nvPr/>
        </p:nvSpPr>
        <p:spPr>
          <a:xfrm>
            <a:off x="4798314" y="3397099"/>
            <a:ext cx="6736462" cy="1069746"/>
          </a:xfrm>
          <a:prstGeom prst="rect">
            <a:avLst/>
          </a:prstGeom>
          <a:solidFill>
            <a:srgbClr val="FFDE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Las empresas </a:t>
            </a:r>
            <a:r>
              <a:rPr lang="es-ES" sz="1600" b="1" dirty="0">
                <a:solidFill>
                  <a:srgbClr val="231F20"/>
                </a:solidFill>
                <a:latin typeface="Arial"/>
                <a:cs typeface="Arial"/>
              </a:rPr>
              <a:t>reducen su exposición</a:t>
            </a:r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 a accidentes y sanciones. Disponen de información histórica sobre la situación de sus profesionales durante los trabajos verticales. </a:t>
            </a:r>
            <a:r>
              <a:rPr lang="es-ES" sz="1600" dirty="0" err="1">
                <a:solidFill>
                  <a:srgbClr val="231F20"/>
                </a:solidFill>
                <a:latin typeface="Arial"/>
                <a:cs typeface="Arial"/>
              </a:rPr>
              <a:t>Jimm</a:t>
            </a:r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 dota a las empresas de condiciones de trabajo más atractivas.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12C8AE96-7EFC-4F38-DED0-D5A7A166CFEC}"/>
              </a:ext>
            </a:extLst>
          </p:cNvPr>
          <p:cNvSpPr/>
          <p:nvPr/>
        </p:nvSpPr>
        <p:spPr>
          <a:xfrm>
            <a:off x="4798314" y="5839167"/>
            <a:ext cx="6736462" cy="853665"/>
          </a:xfrm>
          <a:prstGeom prst="rect">
            <a:avLst/>
          </a:prstGeom>
          <a:solidFill>
            <a:srgbClr val="FFDE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Es </a:t>
            </a:r>
            <a:r>
              <a:rPr lang="es-ES" sz="1600" b="1" dirty="0">
                <a:solidFill>
                  <a:srgbClr val="231F20"/>
                </a:solidFill>
                <a:latin typeface="Arial"/>
                <a:cs typeface="Arial"/>
              </a:rPr>
              <a:t>conveniente</a:t>
            </a:r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 para el directivo/a, ya que en casos de </a:t>
            </a:r>
            <a:r>
              <a:rPr lang="es-ES" sz="1600" b="1" dirty="0">
                <a:solidFill>
                  <a:srgbClr val="231F20"/>
                </a:solidFill>
                <a:latin typeface="Arial"/>
                <a:cs typeface="Arial"/>
              </a:rPr>
              <a:t>responsabilidad penal </a:t>
            </a:r>
            <a:r>
              <a:rPr lang="es-ES" sz="1600" dirty="0">
                <a:solidFill>
                  <a:srgbClr val="231F20"/>
                </a:solidFill>
                <a:latin typeface="Arial"/>
                <a:cs typeface="Arial"/>
              </a:rPr>
              <a:t>puede utilizarse como elemento probatorio en su defensa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8D076FE-9882-C07B-37A6-55FA4320DEB9}"/>
              </a:ext>
            </a:extLst>
          </p:cNvPr>
          <p:cNvGrpSpPr/>
          <p:nvPr/>
        </p:nvGrpSpPr>
        <p:grpSpPr>
          <a:xfrm>
            <a:off x="6577611" y="4579122"/>
            <a:ext cx="4428556" cy="786654"/>
            <a:chOff x="5178743" y="4623517"/>
            <a:chExt cx="4428556" cy="786654"/>
          </a:xfrm>
        </p:grpSpPr>
        <p:sp>
          <p:nvSpPr>
            <p:cNvPr id="20" name="object 9">
              <a:extLst>
                <a:ext uri="{FF2B5EF4-FFF2-40B4-BE49-F238E27FC236}">
                  <a16:creationId xmlns:a16="http://schemas.microsoft.com/office/drawing/2014/main" id="{D1ECA766-EA89-9E86-F42E-DAF0ECBFB6D5}"/>
                </a:ext>
              </a:extLst>
            </p:cNvPr>
            <p:cNvSpPr txBox="1"/>
            <p:nvPr/>
          </p:nvSpPr>
          <p:spPr>
            <a:xfrm>
              <a:off x="5178743" y="4623517"/>
              <a:ext cx="2486027" cy="786654"/>
            </a:xfrm>
            <a:prstGeom prst="rect">
              <a:avLst/>
            </a:prstGeom>
          </p:spPr>
          <p:txBody>
            <a:bodyPr vert="horz" wrap="square" lIns="0" tIns="71402" rIns="0" bIns="0" rtlCol="0">
              <a:spAutoFit/>
            </a:bodyPr>
            <a:lstStyle/>
            <a:p>
              <a:pPr marL="218235" indent="-206719">
                <a:lnSpc>
                  <a:spcPct val="100000"/>
                </a:lnSpc>
                <a:spcBef>
                  <a:spcPts val="562"/>
                </a:spcBef>
                <a:buChar char="•"/>
                <a:tabLst>
                  <a:tab pos="218235" algn="l"/>
                </a:tabLst>
              </a:pPr>
              <a:r>
                <a:rPr sz="1270" dirty="0">
                  <a:solidFill>
                    <a:srgbClr val="231F20"/>
                  </a:solidFill>
                  <a:latin typeface="Arial"/>
                  <a:cs typeface="Arial"/>
                </a:rPr>
                <a:t>Mal</a:t>
              </a:r>
              <a:r>
                <a:rPr sz="1270" spc="-36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270" dirty="0">
                  <a:solidFill>
                    <a:srgbClr val="231F20"/>
                  </a:solidFill>
                  <a:latin typeface="Arial"/>
                  <a:cs typeface="Arial"/>
                </a:rPr>
                <a:t>ambiente</a:t>
              </a:r>
              <a:r>
                <a:rPr sz="1270" spc="-32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270" spc="-9" dirty="0">
                  <a:solidFill>
                    <a:srgbClr val="231F20"/>
                  </a:solidFill>
                  <a:latin typeface="Arial"/>
                  <a:cs typeface="Arial"/>
                </a:rPr>
                <a:t>laboral</a:t>
              </a:r>
              <a:endParaRPr sz="1270" dirty="0">
                <a:latin typeface="Arial"/>
                <a:cs typeface="Arial"/>
              </a:endParaRPr>
            </a:p>
            <a:p>
              <a:pPr marL="218235" indent="-206719">
                <a:lnSpc>
                  <a:spcPct val="100000"/>
                </a:lnSpc>
                <a:spcBef>
                  <a:spcPts val="472"/>
                </a:spcBef>
                <a:buFont typeface="Arial"/>
                <a:buChar char="•"/>
                <a:tabLst>
                  <a:tab pos="218235" algn="l"/>
                </a:tabLst>
              </a:pPr>
              <a:r>
                <a:rPr sz="1270" dirty="0">
                  <a:solidFill>
                    <a:srgbClr val="231F20"/>
                  </a:solidFill>
                  <a:latin typeface="Arial"/>
                  <a:cs typeface="Arial"/>
                </a:rPr>
                <a:t>Desconfianza</a:t>
              </a:r>
            </a:p>
            <a:p>
              <a:pPr marL="218235" indent="-206719">
                <a:lnSpc>
                  <a:spcPct val="100000"/>
                </a:lnSpc>
                <a:spcBef>
                  <a:spcPts val="472"/>
                </a:spcBef>
                <a:buChar char="•"/>
                <a:tabLst>
                  <a:tab pos="218235" algn="l"/>
                </a:tabLst>
              </a:pPr>
              <a:r>
                <a:rPr sz="1270" dirty="0">
                  <a:solidFill>
                    <a:srgbClr val="231F20"/>
                  </a:solidFill>
                  <a:latin typeface="Arial"/>
                  <a:cs typeface="Arial"/>
                </a:rPr>
                <a:t>Mala</a:t>
              </a:r>
              <a:r>
                <a:rPr sz="127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270" spc="-9" dirty="0" err="1">
                  <a:solidFill>
                    <a:srgbClr val="231F20"/>
                  </a:solidFill>
                  <a:latin typeface="Arial"/>
                  <a:cs typeface="Arial"/>
                </a:rPr>
                <a:t>reputación</a:t>
              </a:r>
              <a:endParaRPr sz="1270" dirty="0">
                <a:latin typeface="Arial"/>
                <a:cs typeface="Arial"/>
              </a:endParaRPr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6E5043ED-87C2-0652-92F7-C0A736B81250}"/>
                </a:ext>
              </a:extLst>
            </p:cNvPr>
            <p:cNvSpPr txBox="1"/>
            <p:nvPr/>
          </p:nvSpPr>
          <p:spPr>
            <a:xfrm>
              <a:off x="7121272" y="4623517"/>
              <a:ext cx="2486027" cy="786654"/>
            </a:xfrm>
            <a:prstGeom prst="rect">
              <a:avLst/>
            </a:prstGeom>
          </p:spPr>
          <p:txBody>
            <a:bodyPr vert="horz" wrap="square" lIns="0" tIns="71402" rIns="0" bIns="0" rtlCol="0">
              <a:spAutoFit/>
            </a:bodyPr>
            <a:lstStyle/>
            <a:p>
              <a:pPr marL="218235" indent="-206719">
                <a:lnSpc>
                  <a:spcPct val="100000"/>
                </a:lnSpc>
                <a:spcBef>
                  <a:spcPts val="472"/>
                </a:spcBef>
                <a:buChar char="•"/>
                <a:tabLst>
                  <a:tab pos="218235" algn="l"/>
                </a:tabLst>
              </a:pPr>
              <a:r>
                <a:rPr sz="1270" spc="-9" dirty="0" err="1">
                  <a:solidFill>
                    <a:srgbClr val="231F20"/>
                  </a:solidFill>
                  <a:latin typeface="Arial"/>
                  <a:cs typeface="Arial"/>
                </a:rPr>
                <a:t>Sanciones</a:t>
              </a:r>
              <a:endParaRPr sz="1270" dirty="0">
                <a:latin typeface="Arial"/>
                <a:cs typeface="Arial"/>
              </a:endParaRPr>
            </a:p>
            <a:p>
              <a:pPr marL="218235" indent="-206719">
                <a:lnSpc>
                  <a:spcPct val="100000"/>
                </a:lnSpc>
                <a:spcBef>
                  <a:spcPts val="472"/>
                </a:spcBef>
                <a:buChar char="•"/>
                <a:tabLst>
                  <a:tab pos="218235" algn="l"/>
                </a:tabLst>
              </a:pPr>
              <a:r>
                <a:rPr sz="1270" dirty="0">
                  <a:solidFill>
                    <a:srgbClr val="231F20"/>
                  </a:solidFill>
                  <a:latin typeface="Arial"/>
                  <a:cs typeface="Arial"/>
                </a:rPr>
                <a:t>Pérdida</a:t>
              </a:r>
              <a:r>
                <a:rPr sz="1270" spc="-18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270" dirty="0">
                  <a:solidFill>
                    <a:srgbClr val="231F20"/>
                  </a:solidFill>
                  <a:latin typeface="Arial"/>
                  <a:cs typeface="Arial"/>
                </a:rPr>
                <a:t>de</a:t>
              </a:r>
              <a:r>
                <a:rPr sz="1270" spc="-14" dirty="0">
                  <a:solidFill>
                    <a:srgbClr val="231F20"/>
                  </a:solidFill>
                  <a:latin typeface="Arial"/>
                  <a:cs typeface="Arial"/>
                </a:rPr>
                <a:t> </a:t>
              </a:r>
              <a:r>
                <a:rPr sz="1270" spc="-9" dirty="0" err="1">
                  <a:solidFill>
                    <a:srgbClr val="231F20"/>
                  </a:solidFill>
                  <a:latin typeface="Arial"/>
                  <a:cs typeface="Arial"/>
                </a:rPr>
                <a:t>contratos</a:t>
              </a:r>
              <a:endParaRPr lang="es-ES" sz="1270" spc="-9" dirty="0">
                <a:solidFill>
                  <a:srgbClr val="231F20"/>
                </a:solidFill>
                <a:latin typeface="Arial"/>
                <a:cs typeface="Arial"/>
              </a:endParaRPr>
            </a:p>
            <a:p>
              <a:pPr marL="218235" indent="-206719">
                <a:lnSpc>
                  <a:spcPct val="100000"/>
                </a:lnSpc>
                <a:spcBef>
                  <a:spcPts val="472"/>
                </a:spcBef>
                <a:buChar char="•"/>
                <a:tabLst>
                  <a:tab pos="218235" algn="l"/>
                </a:tabLst>
              </a:pPr>
              <a:r>
                <a:rPr lang="es-ES" sz="1270" spc="-9" dirty="0">
                  <a:solidFill>
                    <a:srgbClr val="231F20"/>
                  </a:solidFill>
                  <a:latin typeface="Arial"/>
                  <a:cs typeface="Arial"/>
                </a:rPr>
                <a:t>Accidentes</a:t>
              </a:r>
              <a:endParaRPr sz="1270" dirty="0">
                <a:latin typeface="Arial"/>
                <a:cs typeface="Arial"/>
              </a:endParaRPr>
            </a:p>
          </p:txBody>
        </p:sp>
      </p:grp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9729C527-E7DF-429F-B730-4212D9753AF6}"/>
              </a:ext>
            </a:extLst>
          </p:cNvPr>
          <p:cNvSpPr/>
          <p:nvPr/>
        </p:nvSpPr>
        <p:spPr>
          <a:xfrm>
            <a:off x="4798314" y="4683493"/>
            <a:ext cx="1535811" cy="577912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FF0000"/>
                </a:solidFill>
              </a:rPr>
              <a:t>Mitiga riesgos</a:t>
            </a:r>
          </a:p>
        </p:txBody>
      </p:sp>
      <p:pic>
        <p:nvPicPr>
          <p:cNvPr id="28" name="Imagen 2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DAAA15FA-8896-6948-58E8-117951EB3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9322" y="658"/>
            <a:ext cx="1603811" cy="64827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4E2A963-93FF-8D10-F1DC-CDCFC775E626}"/>
              </a:ext>
            </a:extLst>
          </p:cNvPr>
          <p:cNvSpPr txBox="1"/>
          <p:nvPr/>
        </p:nvSpPr>
        <p:spPr>
          <a:xfrm>
            <a:off x="3328312" y="1376632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 bueno para el </a:t>
            </a:r>
            <a:r>
              <a:rPr lang="es-ES" b="1" dirty="0"/>
              <a:t>trabajador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F9D7C9-CB6C-5124-B69C-4E54C92590EC}"/>
              </a:ext>
            </a:extLst>
          </p:cNvPr>
          <p:cNvSpPr txBox="1"/>
          <p:nvPr/>
        </p:nvSpPr>
        <p:spPr>
          <a:xfrm>
            <a:off x="3328312" y="2879174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 bueno para la </a:t>
            </a:r>
            <a:r>
              <a:rPr lang="es-ES" b="1" dirty="0"/>
              <a:t>empresa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5DC660-5EE7-8DCC-A372-FF571FB80CE1}"/>
              </a:ext>
            </a:extLst>
          </p:cNvPr>
          <p:cNvSpPr txBox="1"/>
          <p:nvPr/>
        </p:nvSpPr>
        <p:spPr>
          <a:xfrm>
            <a:off x="3423562" y="5472234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 bueno para la </a:t>
            </a:r>
            <a:r>
              <a:rPr lang="es-ES" b="1" dirty="0"/>
              <a:t>dirección</a:t>
            </a:r>
          </a:p>
        </p:txBody>
      </p:sp>
    </p:spTree>
    <p:extLst>
      <p:ext uri="{BB962C8B-B14F-4D97-AF65-F5344CB8AC3E}">
        <p14:creationId xmlns:p14="http://schemas.microsoft.com/office/powerpoint/2010/main" val="65040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ECD10-DD8F-1E87-8D8C-703DA3CBB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C70F03E-FF8D-8ECF-4E2E-D9692A4669F2}"/>
              </a:ext>
            </a:extLst>
          </p:cNvPr>
          <p:cNvSpPr txBox="1"/>
          <p:nvPr/>
        </p:nvSpPr>
        <p:spPr>
          <a:xfrm>
            <a:off x="501743" y="6005332"/>
            <a:ext cx="11188515" cy="5847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600" dirty="0"/>
              <a:t>El empleo de Jimm </a:t>
            </a:r>
            <a:r>
              <a:rPr lang="es-ES" sz="1600" dirty="0" err="1"/>
              <a:t>Monitoring</a:t>
            </a:r>
            <a:r>
              <a:rPr lang="es-ES" sz="1600" dirty="0"/>
              <a:t> ha brindado a las empresas una </a:t>
            </a:r>
            <a:r>
              <a:rPr lang="es-ES" sz="1600" b="1" dirty="0"/>
              <a:t>capa adicional de control </a:t>
            </a:r>
            <a:r>
              <a:rPr lang="es-ES" sz="1600" dirty="0"/>
              <a:t>sobre el estado de seguridad de sus trabajadores, permitiendo </a:t>
            </a:r>
            <a:r>
              <a:rPr lang="es-ES" sz="1600" b="1" dirty="0"/>
              <a:t>supervisar en tiempo real </a:t>
            </a:r>
            <a:r>
              <a:rPr lang="es-ES" sz="1600" dirty="0"/>
              <a:t>si se encuentran correctamente asegurados</a:t>
            </a:r>
            <a:endParaRPr lang="es-ES" sz="1600" b="1" dirty="0">
              <a:latin typeface="+mj-lt"/>
            </a:endParaRPr>
          </a:p>
        </p:txBody>
      </p:sp>
      <p:pic>
        <p:nvPicPr>
          <p:cNvPr id="7" name="object 20">
            <a:extLst>
              <a:ext uri="{FF2B5EF4-FFF2-40B4-BE49-F238E27FC236}">
                <a16:creationId xmlns:a16="http://schemas.microsoft.com/office/drawing/2014/main" id="{AB5BC0B2-D4D3-BDE7-146C-4E1C60243BE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28286" y="208113"/>
            <a:ext cx="1175116" cy="372604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756AAC5-4E19-5123-62BF-3CCAA98165A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Casos de éxito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3514431-2ECD-AB20-0D84-5BE6B0C17882}"/>
              </a:ext>
            </a:extLst>
          </p:cNvPr>
          <p:cNvSpPr/>
          <p:nvPr/>
        </p:nvSpPr>
        <p:spPr>
          <a:xfrm>
            <a:off x="838200" y="1690688"/>
            <a:ext cx="3355910" cy="707887"/>
          </a:xfrm>
          <a:prstGeom prst="rect">
            <a:avLst/>
          </a:prstGeom>
          <a:solidFill>
            <a:srgbClr val="FFE9BD"/>
          </a:solidFill>
          <a:ln w="2857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ES" sz="1600" b="1" dirty="0">
                <a:solidFill>
                  <a:schemeClr val="tx1"/>
                </a:solidFill>
              </a:rPr>
              <a:t>Monitorización del trabajo real de personas en altura</a:t>
            </a:r>
            <a:endParaRPr lang="es-ES" sz="1600" dirty="0">
              <a:solidFill>
                <a:schemeClr val="tx1"/>
              </a:solidFill>
            </a:endParaRPr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0676E006-6241-F9B4-610C-0B3F3350D675}"/>
              </a:ext>
            </a:extLst>
          </p:cNvPr>
          <p:cNvSpPr/>
          <p:nvPr/>
        </p:nvSpPr>
        <p:spPr>
          <a:xfrm>
            <a:off x="6934200" y="1690688"/>
            <a:ext cx="3355910" cy="707887"/>
          </a:xfrm>
          <a:prstGeom prst="rect">
            <a:avLst/>
          </a:prstGeom>
          <a:solidFill>
            <a:srgbClr val="FFE9BD"/>
          </a:solidFill>
          <a:ln w="28575"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ES" sz="1600" b="1" dirty="0">
                <a:solidFill>
                  <a:schemeClr val="tx1"/>
                </a:solidFill>
              </a:rPr>
              <a:t>Identificación de uso inadecuado de </a:t>
            </a:r>
            <a:r>
              <a:rPr lang="es-ES" sz="1600" b="1" dirty="0" err="1">
                <a:solidFill>
                  <a:schemeClr val="tx1"/>
                </a:solidFill>
              </a:rPr>
              <a:t>EPIs</a:t>
            </a:r>
            <a:endParaRPr lang="es-ES" sz="1600" b="1" dirty="0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DB33D3-D87F-2DAE-91AE-B251D4E32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88364"/>
            <a:ext cx="4688762" cy="32271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82C8CDC-6D5C-73BC-C245-EC80161FA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2581132"/>
            <a:ext cx="4616570" cy="3245022"/>
          </a:xfrm>
          <a:prstGeom prst="rect">
            <a:avLst/>
          </a:prstGeom>
        </p:spPr>
      </p:pic>
      <p:sp>
        <p:nvSpPr>
          <p:cNvPr id="23" name="Arrow: Left-Right 22">
            <a:extLst>
              <a:ext uri="{FF2B5EF4-FFF2-40B4-BE49-F238E27FC236}">
                <a16:creationId xmlns:a16="http://schemas.microsoft.com/office/drawing/2014/main" id="{BAD5B175-C11E-285C-952E-370044497DF1}"/>
              </a:ext>
            </a:extLst>
          </p:cNvPr>
          <p:cNvSpPr/>
          <p:nvPr/>
        </p:nvSpPr>
        <p:spPr>
          <a:xfrm>
            <a:off x="5882800" y="4219205"/>
            <a:ext cx="695561" cy="258793"/>
          </a:xfrm>
          <a:prstGeom prst="leftRightArrow">
            <a:avLst/>
          </a:prstGeom>
          <a:solidFill>
            <a:srgbClr val="FFCC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7263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B942E-21CD-8330-92A6-09F019FFD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EDCA39A-17F4-43A4-7BC7-7D8EECF4B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9322" y="658"/>
            <a:ext cx="1603811" cy="648271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238159CF-2728-00C9-44B6-085C49804EB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Principales mercados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4441DE12-3FFD-361A-948C-7D2E950F093C}"/>
              </a:ext>
            </a:extLst>
          </p:cNvPr>
          <p:cNvGrpSpPr/>
          <p:nvPr/>
        </p:nvGrpSpPr>
        <p:grpSpPr>
          <a:xfrm>
            <a:off x="7389954" y="1678076"/>
            <a:ext cx="3739556" cy="2438399"/>
            <a:chOff x="7873037" y="2458526"/>
            <a:chExt cx="3739556" cy="2438399"/>
          </a:xfrm>
        </p:grpSpPr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BDF6B869-0F04-6FCC-DE6A-55829FF592C2}"/>
                </a:ext>
              </a:extLst>
            </p:cNvPr>
            <p:cNvGrpSpPr/>
            <p:nvPr/>
          </p:nvGrpSpPr>
          <p:grpSpPr>
            <a:xfrm>
              <a:off x="8402128" y="2458526"/>
              <a:ext cx="3210465" cy="2438399"/>
              <a:chOff x="8497019" y="2648309"/>
              <a:chExt cx="3210465" cy="2438399"/>
            </a:xfrm>
          </p:grpSpPr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80CF86FF-F8D3-35E5-E308-D4F3C627EF39}"/>
                  </a:ext>
                </a:extLst>
              </p:cNvPr>
              <p:cNvSpPr/>
              <p:nvPr/>
            </p:nvSpPr>
            <p:spPr>
              <a:xfrm>
                <a:off x="8497019" y="2648309"/>
                <a:ext cx="3210465" cy="379563"/>
              </a:xfrm>
              <a:prstGeom prst="rect">
                <a:avLst/>
              </a:prstGeom>
              <a:noFill/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>
                    <a:solidFill>
                      <a:schemeClr val="tx1"/>
                    </a:solidFill>
                  </a:rPr>
                  <a:t>Conciencia en materia de prevención</a:t>
                </a: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6009A493-60C8-F634-B1FC-50012146CC74}"/>
                  </a:ext>
                </a:extLst>
              </p:cNvPr>
              <p:cNvSpPr/>
              <p:nvPr/>
            </p:nvSpPr>
            <p:spPr>
              <a:xfrm>
                <a:off x="8497019" y="3163018"/>
                <a:ext cx="3210465" cy="379563"/>
              </a:xfrm>
              <a:prstGeom prst="rect">
                <a:avLst/>
              </a:prstGeom>
              <a:noFill/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>
                    <a:solidFill>
                      <a:schemeClr val="tx1"/>
                    </a:solidFill>
                  </a:rPr>
                  <a:t>Legislación sobre seguridad laboral</a:t>
                </a:r>
              </a:p>
            </p:txBody>
          </p:sp>
          <p:sp>
            <p:nvSpPr>
              <p:cNvPr id="22" name="Rectángulo 21">
                <a:extLst>
                  <a:ext uri="{FF2B5EF4-FFF2-40B4-BE49-F238E27FC236}">
                    <a16:creationId xmlns:a16="http://schemas.microsoft.com/office/drawing/2014/main" id="{7F2B6521-559C-3798-4D79-EFC5B471C2E9}"/>
                  </a:ext>
                </a:extLst>
              </p:cNvPr>
              <p:cNvSpPr/>
              <p:nvPr/>
            </p:nvSpPr>
            <p:spPr>
              <a:xfrm>
                <a:off x="8497019" y="3677727"/>
                <a:ext cx="3210465" cy="379563"/>
              </a:xfrm>
              <a:prstGeom prst="rect">
                <a:avLst/>
              </a:prstGeom>
              <a:noFill/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>
                    <a:solidFill>
                      <a:schemeClr val="tx1"/>
                    </a:solidFill>
                  </a:rPr>
                  <a:t>Altos costes de oportunidad</a:t>
                </a:r>
              </a:p>
            </p:txBody>
          </p:sp>
          <p:sp>
            <p:nvSpPr>
              <p:cNvPr id="23" name="Rectángulo 22">
                <a:extLst>
                  <a:ext uri="{FF2B5EF4-FFF2-40B4-BE49-F238E27FC236}">
                    <a16:creationId xmlns:a16="http://schemas.microsoft.com/office/drawing/2014/main" id="{62A15F03-6BDD-6C8A-B873-B1E13C0B1206}"/>
                  </a:ext>
                </a:extLst>
              </p:cNvPr>
              <p:cNvSpPr/>
              <p:nvPr/>
            </p:nvSpPr>
            <p:spPr>
              <a:xfrm>
                <a:off x="8497019" y="4192436"/>
                <a:ext cx="3210465" cy="379563"/>
              </a:xfrm>
              <a:prstGeom prst="rect">
                <a:avLst/>
              </a:prstGeom>
              <a:noFill/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>
                    <a:solidFill>
                      <a:schemeClr val="tx1"/>
                    </a:solidFill>
                  </a:rPr>
                  <a:t>Presencia de grandes multinacionales</a:t>
                </a:r>
              </a:p>
            </p:txBody>
          </p:sp>
          <p:sp>
            <p:nvSpPr>
              <p:cNvPr id="24" name="Rectángulo 23">
                <a:extLst>
                  <a:ext uri="{FF2B5EF4-FFF2-40B4-BE49-F238E27FC236}">
                    <a16:creationId xmlns:a16="http://schemas.microsoft.com/office/drawing/2014/main" id="{1021AC23-6588-3406-5662-567C254DD5BC}"/>
                  </a:ext>
                </a:extLst>
              </p:cNvPr>
              <p:cNvSpPr/>
              <p:nvPr/>
            </p:nvSpPr>
            <p:spPr>
              <a:xfrm>
                <a:off x="8497019" y="4707145"/>
                <a:ext cx="3210465" cy="379563"/>
              </a:xfrm>
              <a:prstGeom prst="rect">
                <a:avLst/>
              </a:prstGeom>
              <a:noFill/>
              <a:ln>
                <a:solidFill>
                  <a:srgbClr val="FFCC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dirty="0">
                    <a:solidFill>
                      <a:schemeClr val="tx1"/>
                    </a:solidFill>
                  </a:rPr>
                  <a:t>Bajas barreras de entrada</a:t>
                </a:r>
              </a:p>
            </p:txBody>
          </p:sp>
        </p:grpSp>
        <p:pic>
          <p:nvPicPr>
            <p:cNvPr id="27" name="Gráfico 26" descr="Marca de insignia1 con relleno sólido">
              <a:extLst>
                <a:ext uri="{FF2B5EF4-FFF2-40B4-BE49-F238E27FC236}">
                  <a16:creationId xmlns:a16="http://schemas.microsoft.com/office/drawing/2014/main" id="{89E5EB68-AD21-6FC6-8D58-E90144B235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73039" y="2458526"/>
              <a:ext cx="379563" cy="379563"/>
            </a:xfrm>
            <a:prstGeom prst="rect">
              <a:avLst/>
            </a:prstGeom>
          </p:spPr>
        </p:pic>
        <p:pic>
          <p:nvPicPr>
            <p:cNvPr id="28" name="Gráfico 27" descr="Marca de insignia1 con relleno sólido">
              <a:extLst>
                <a:ext uri="{FF2B5EF4-FFF2-40B4-BE49-F238E27FC236}">
                  <a16:creationId xmlns:a16="http://schemas.microsoft.com/office/drawing/2014/main" id="{2DD24ADA-957E-5F89-48BE-1AFC136820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73038" y="2973234"/>
              <a:ext cx="379563" cy="379563"/>
            </a:xfrm>
            <a:prstGeom prst="rect">
              <a:avLst/>
            </a:prstGeom>
          </p:spPr>
        </p:pic>
        <p:pic>
          <p:nvPicPr>
            <p:cNvPr id="29" name="Gráfico 28" descr="Marca de insignia1 con relleno sólido">
              <a:extLst>
                <a:ext uri="{FF2B5EF4-FFF2-40B4-BE49-F238E27FC236}">
                  <a16:creationId xmlns:a16="http://schemas.microsoft.com/office/drawing/2014/main" id="{85242E72-AA7A-B564-C721-ADBBF204EA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75942" y="3505204"/>
              <a:ext cx="379563" cy="379563"/>
            </a:xfrm>
            <a:prstGeom prst="rect">
              <a:avLst/>
            </a:prstGeom>
          </p:spPr>
        </p:pic>
        <p:pic>
          <p:nvPicPr>
            <p:cNvPr id="30" name="Gráfico 29" descr="Marca de insignia1 con relleno sólido">
              <a:extLst>
                <a:ext uri="{FF2B5EF4-FFF2-40B4-BE49-F238E27FC236}">
                  <a16:creationId xmlns:a16="http://schemas.microsoft.com/office/drawing/2014/main" id="{2AFEA50E-47CB-455A-3F41-4CA2AD41CB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73038" y="4002652"/>
              <a:ext cx="379563" cy="379563"/>
            </a:xfrm>
            <a:prstGeom prst="rect">
              <a:avLst/>
            </a:prstGeom>
          </p:spPr>
        </p:pic>
        <p:pic>
          <p:nvPicPr>
            <p:cNvPr id="31" name="Gráfico 30" descr="Marca de insignia1 con relleno sólido">
              <a:extLst>
                <a:ext uri="{FF2B5EF4-FFF2-40B4-BE49-F238E27FC236}">
                  <a16:creationId xmlns:a16="http://schemas.microsoft.com/office/drawing/2014/main" id="{5CD9DDD0-C314-BE50-43A9-A7D7B02CD2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873037" y="4517361"/>
              <a:ext cx="379563" cy="379563"/>
            </a:xfrm>
            <a:prstGeom prst="rect">
              <a:avLst/>
            </a:prstGeom>
          </p:spPr>
        </p:pic>
      </p:grpSp>
      <p:sp>
        <p:nvSpPr>
          <p:cNvPr id="34" name="Flecha: a la derecha 33">
            <a:extLst>
              <a:ext uri="{FF2B5EF4-FFF2-40B4-BE49-F238E27FC236}">
                <a16:creationId xmlns:a16="http://schemas.microsoft.com/office/drawing/2014/main" id="{90763264-3947-A557-55AE-AA7CBCAAD40A}"/>
              </a:ext>
            </a:extLst>
          </p:cNvPr>
          <p:cNvSpPr/>
          <p:nvPr/>
        </p:nvSpPr>
        <p:spPr>
          <a:xfrm>
            <a:off x="5781118" y="2710173"/>
            <a:ext cx="810883" cy="379563"/>
          </a:xfrm>
          <a:prstGeom prst="rightArrow">
            <a:avLst/>
          </a:prstGeom>
          <a:solidFill>
            <a:srgbClr val="FFCC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23006ABD-3FCD-DB0F-C848-E4A332B69DB4}"/>
              </a:ext>
            </a:extLst>
          </p:cNvPr>
          <p:cNvGrpSpPr/>
          <p:nvPr/>
        </p:nvGrpSpPr>
        <p:grpSpPr>
          <a:xfrm>
            <a:off x="575803" y="4457045"/>
            <a:ext cx="4554747" cy="2236859"/>
            <a:chOff x="4071668" y="1192141"/>
            <a:chExt cx="7599872" cy="3559642"/>
          </a:xfrm>
        </p:grpSpPr>
        <p:pic>
          <p:nvPicPr>
            <p:cNvPr id="36" name="Imagen 35" descr="Resultado de imagen de logotipo FERROVIAL">
              <a:extLst>
                <a:ext uri="{FF2B5EF4-FFF2-40B4-BE49-F238E27FC236}">
                  <a16:creationId xmlns:a16="http://schemas.microsoft.com/office/drawing/2014/main" id="{C25A2C8E-1323-044F-1724-97CDAA657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0348" r="3723"/>
            <a:stretch/>
          </p:blipFill>
          <p:spPr>
            <a:xfrm>
              <a:off x="4589610" y="3539098"/>
              <a:ext cx="1768321" cy="1212685"/>
            </a:xfrm>
            <a:prstGeom prst="rect">
              <a:avLst/>
            </a:prstGeom>
          </p:spPr>
        </p:pic>
        <p:pic>
          <p:nvPicPr>
            <p:cNvPr id="37" name="Imagen 36" descr="Imagen corporativa - Material gráfico - Sala de prensa - Grupo ACS">
              <a:extLst>
                <a:ext uri="{FF2B5EF4-FFF2-40B4-BE49-F238E27FC236}">
                  <a16:creationId xmlns:a16="http://schemas.microsoft.com/office/drawing/2014/main" id="{2CACB846-EBF8-BB8F-A089-E2C10E393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27929" y="2631867"/>
              <a:ext cx="1495021" cy="762766"/>
            </a:xfrm>
            <a:prstGeom prst="rect">
              <a:avLst/>
            </a:prstGeom>
          </p:spPr>
        </p:pic>
        <p:pic>
          <p:nvPicPr>
            <p:cNvPr id="38" name="Imagen 37" descr="Resultado de imagen de logotipo ELECNOR">
              <a:extLst>
                <a:ext uri="{FF2B5EF4-FFF2-40B4-BE49-F238E27FC236}">
                  <a16:creationId xmlns:a16="http://schemas.microsoft.com/office/drawing/2014/main" id="{85389A8F-63D4-1C43-3025-D27D2A681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11421" y="2430734"/>
              <a:ext cx="1876542" cy="1008482"/>
            </a:xfrm>
            <a:prstGeom prst="rect">
              <a:avLst/>
            </a:prstGeom>
          </p:spPr>
        </p:pic>
        <p:pic>
          <p:nvPicPr>
            <p:cNvPr id="39" name="Imagen 38" descr="Resultado de imagen de logotipos ARCELOR">
              <a:extLst>
                <a:ext uri="{FF2B5EF4-FFF2-40B4-BE49-F238E27FC236}">
                  <a16:creationId xmlns:a16="http://schemas.microsoft.com/office/drawing/2014/main" id="{2857BDB6-3A37-E6F4-C97E-36D584DBB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5604" t="11126" r="5241" b="12021"/>
            <a:stretch/>
          </p:blipFill>
          <p:spPr>
            <a:xfrm>
              <a:off x="9514688" y="1192141"/>
              <a:ext cx="1876539" cy="1197437"/>
            </a:xfrm>
            <a:prstGeom prst="rect">
              <a:avLst/>
            </a:prstGeom>
          </p:spPr>
        </p:pic>
        <p:pic>
          <p:nvPicPr>
            <p:cNvPr id="40" name="Imagen 39" descr="Logo Acciona PNG Transparent Logo Acciona.PNG Images. | PlusPNG">
              <a:extLst>
                <a:ext uri="{FF2B5EF4-FFF2-40B4-BE49-F238E27FC236}">
                  <a16:creationId xmlns:a16="http://schemas.microsoft.com/office/drawing/2014/main" id="{14B1C4B4-8021-8649-291A-160A9D8FA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16355" t="25488" r="16079" b="24783"/>
            <a:stretch/>
          </p:blipFill>
          <p:spPr>
            <a:xfrm>
              <a:off x="7027929" y="1563021"/>
              <a:ext cx="1771095" cy="867713"/>
            </a:xfrm>
            <a:prstGeom prst="rect">
              <a:avLst/>
            </a:prstGeom>
          </p:spPr>
        </p:pic>
        <p:pic>
          <p:nvPicPr>
            <p:cNvPr id="41" name="Picture 2" descr="Servicios - Agaleus">
              <a:extLst>
                <a:ext uri="{FF2B5EF4-FFF2-40B4-BE49-F238E27FC236}">
                  <a16:creationId xmlns:a16="http://schemas.microsoft.com/office/drawing/2014/main" id="{E95F1491-0699-3948-E92A-712C394563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9321" y="1669305"/>
              <a:ext cx="2146339" cy="5026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" descr="Dominion gana 14,5 millones de euros hasta junio, un 15% más">
              <a:extLst>
                <a:ext uri="{FF2B5EF4-FFF2-40B4-BE49-F238E27FC236}">
                  <a16:creationId xmlns:a16="http://schemas.microsoft.com/office/drawing/2014/main" id="{968907B5-ADF2-6584-26B8-0FB4E5243C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68" t="8051" r="13670" b="12089"/>
            <a:stretch/>
          </p:blipFill>
          <p:spPr bwMode="auto">
            <a:xfrm>
              <a:off x="9367080" y="2330852"/>
              <a:ext cx="2026576" cy="1208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6" descr="Sidenor pone en marcha su HUB de innovación - Sidenor">
              <a:extLst>
                <a:ext uri="{FF2B5EF4-FFF2-40B4-BE49-F238E27FC236}">
                  <a16:creationId xmlns:a16="http://schemas.microsoft.com/office/drawing/2014/main" id="{4244D6D6-305B-5CAD-83BC-B7B5A76F3F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364" y="3760833"/>
              <a:ext cx="1895340" cy="593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10" descr="Download Sacyr Logo Vector &amp; PNG - Brand Logo Vector">
              <a:extLst>
                <a:ext uri="{FF2B5EF4-FFF2-40B4-BE49-F238E27FC236}">
                  <a16:creationId xmlns:a16="http://schemas.microsoft.com/office/drawing/2014/main" id="{49D47C9C-A6A4-56F6-0FC9-F3BBA7DBA6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7929" y="3883289"/>
              <a:ext cx="1572635" cy="393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Rectángulo 44">
              <a:extLst>
                <a:ext uri="{FF2B5EF4-FFF2-40B4-BE49-F238E27FC236}">
                  <a16:creationId xmlns:a16="http://schemas.microsoft.com/office/drawing/2014/main" id="{D09B2527-6A1B-577E-5114-9430BDE86977}"/>
                </a:ext>
              </a:extLst>
            </p:cNvPr>
            <p:cNvSpPr/>
            <p:nvPr/>
          </p:nvSpPr>
          <p:spPr>
            <a:xfrm>
              <a:off x="4071668" y="1239881"/>
              <a:ext cx="7599872" cy="3314033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6" name="Flecha: pentágono 45">
            <a:extLst>
              <a:ext uri="{FF2B5EF4-FFF2-40B4-BE49-F238E27FC236}">
                <a16:creationId xmlns:a16="http://schemas.microsoft.com/office/drawing/2014/main" id="{114CB0CA-D45E-C327-1770-3310733EF0FF}"/>
              </a:ext>
            </a:extLst>
          </p:cNvPr>
          <p:cNvSpPr/>
          <p:nvPr/>
        </p:nvSpPr>
        <p:spPr>
          <a:xfrm>
            <a:off x="569221" y="4329399"/>
            <a:ext cx="2587929" cy="307049"/>
          </a:xfrm>
          <a:prstGeom prst="homePlate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+mj-lt"/>
              </a:rPr>
              <a:t>Preacuerdo prueba prototipo</a:t>
            </a:r>
          </a:p>
        </p:txBody>
      </p:sp>
      <p:grpSp>
        <p:nvGrpSpPr>
          <p:cNvPr id="47" name="Grupo 46">
            <a:extLst>
              <a:ext uri="{FF2B5EF4-FFF2-40B4-BE49-F238E27FC236}">
                <a16:creationId xmlns:a16="http://schemas.microsoft.com/office/drawing/2014/main" id="{73CBD27D-AA78-8E84-F71B-6AC54D74451D}"/>
              </a:ext>
            </a:extLst>
          </p:cNvPr>
          <p:cNvGrpSpPr/>
          <p:nvPr/>
        </p:nvGrpSpPr>
        <p:grpSpPr>
          <a:xfrm>
            <a:off x="6061497" y="4457045"/>
            <a:ext cx="5407732" cy="2108757"/>
            <a:chOff x="4184132" y="4373592"/>
            <a:chExt cx="7884223" cy="2483750"/>
          </a:xfrm>
        </p:grpSpPr>
        <p:pic>
          <p:nvPicPr>
            <p:cNvPr id="48" name="Imagen 47" descr="Team – DRIvE H2020 Project">
              <a:extLst>
                <a:ext uri="{FF2B5EF4-FFF2-40B4-BE49-F238E27FC236}">
                  <a16:creationId xmlns:a16="http://schemas.microsoft.com/office/drawing/2014/main" id="{DA9C5DA6-1197-0E12-4E8B-8176AFB8DC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71670" y="4605733"/>
              <a:ext cx="1307790" cy="1323936"/>
            </a:xfrm>
            <a:prstGeom prst="rect">
              <a:avLst/>
            </a:prstGeom>
          </p:spPr>
        </p:pic>
        <p:pic>
          <p:nvPicPr>
            <p:cNvPr id="49" name="Imagen 48" descr="Tubos Reunidos moderniza su infraestructura con Ibermática | Noticias ...">
              <a:extLst>
                <a:ext uri="{FF2B5EF4-FFF2-40B4-BE49-F238E27FC236}">
                  <a16:creationId xmlns:a16="http://schemas.microsoft.com/office/drawing/2014/main" id="{0928C8E1-A7FE-16D7-67BC-8BDC17D1F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88502" y="4693523"/>
              <a:ext cx="1768321" cy="1017176"/>
            </a:xfrm>
            <a:prstGeom prst="rect">
              <a:avLst/>
            </a:prstGeom>
          </p:spPr>
        </p:pic>
        <p:pic>
          <p:nvPicPr>
            <p:cNvPr id="50" name="Imagen 49" descr="JC Communications - Fiber Optic, Aerial, Underground Fusion Splicing ...">
              <a:extLst>
                <a:ext uri="{FF2B5EF4-FFF2-40B4-BE49-F238E27FC236}">
                  <a16:creationId xmlns:a16="http://schemas.microsoft.com/office/drawing/2014/main" id="{55201FC3-39D4-3885-0C5D-D15F5DB61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639237" y="5762518"/>
              <a:ext cx="1466850" cy="942123"/>
            </a:xfrm>
            <a:prstGeom prst="rect">
              <a:avLst/>
            </a:prstGeom>
          </p:spPr>
        </p:pic>
        <p:pic>
          <p:nvPicPr>
            <p:cNvPr id="51" name="Imagen 50" descr="Resultado de imagen de logotipo GRUPO ARANIA">
              <a:extLst>
                <a:ext uri="{FF2B5EF4-FFF2-40B4-BE49-F238E27FC236}">
                  <a16:creationId xmlns:a16="http://schemas.microsoft.com/office/drawing/2014/main" id="{B9AB4E28-53E8-FAF8-8603-DB2B1372B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6569" t="-12402" b="1"/>
            <a:stretch/>
          </p:blipFill>
          <p:spPr>
            <a:xfrm>
              <a:off x="4394219" y="5971073"/>
              <a:ext cx="1876542" cy="525014"/>
            </a:xfrm>
            <a:prstGeom prst="rect">
              <a:avLst/>
            </a:prstGeom>
          </p:spPr>
        </p:pic>
        <p:pic>
          <p:nvPicPr>
            <p:cNvPr id="52" name="Picture 8" descr="MONDRAGON - Foro de Marcas Renombradas Españolas">
              <a:extLst>
                <a:ext uri="{FF2B5EF4-FFF2-40B4-BE49-F238E27FC236}">
                  <a16:creationId xmlns:a16="http://schemas.microsoft.com/office/drawing/2014/main" id="{A473E4B1-B734-1F1E-0DC3-4EA7F44F38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21" b="13689"/>
            <a:stretch/>
          </p:blipFill>
          <p:spPr bwMode="auto">
            <a:xfrm>
              <a:off x="8725275" y="5818493"/>
              <a:ext cx="2217242" cy="906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2" descr="edp Logo – edp Energia Logo – PNG e Vetor – Download de Logo">
              <a:extLst>
                <a:ext uri="{FF2B5EF4-FFF2-40B4-BE49-F238E27FC236}">
                  <a16:creationId xmlns:a16="http://schemas.microsoft.com/office/drawing/2014/main" id="{886BBF81-8D54-1BA0-F059-D0E6F37FF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5275" y="4792879"/>
              <a:ext cx="1208597" cy="949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4" descr="Bandera de Singapur | Banderas-mundo.es">
              <a:extLst>
                <a:ext uri="{FF2B5EF4-FFF2-40B4-BE49-F238E27FC236}">
                  <a16:creationId xmlns:a16="http://schemas.microsoft.com/office/drawing/2014/main" id="{3181DD3D-B0D2-206C-A6CF-1BB078FEB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3034" y="4944843"/>
              <a:ext cx="1081190" cy="72101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Rectángulo 54">
              <a:extLst>
                <a:ext uri="{FF2B5EF4-FFF2-40B4-BE49-F238E27FC236}">
                  <a16:creationId xmlns:a16="http://schemas.microsoft.com/office/drawing/2014/main" id="{D42773CE-F28B-DFDC-F8F0-75D285162DEB}"/>
                </a:ext>
              </a:extLst>
            </p:cNvPr>
            <p:cNvSpPr/>
            <p:nvPr/>
          </p:nvSpPr>
          <p:spPr>
            <a:xfrm>
              <a:off x="4184132" y="4373592"/>
              <a:ext cx="7884223" cy="2483750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6" name="Flecha: pentágono 55">
            <a:extLst>
              <a:ext uri="{FF2B5EF4-FFF2-40B4-BE49-F238E27FC236}">
                <a16:creationId xmlns:a16="http://schemas.microsoft.com/office/drawing/2014/main" id="{ED01083E-523A-A7A1-0EAB-C2DDE3E48C52}"/>
              </a:ext>
            </a:extLst>
          </p:cNvPr>
          <p:cNvSpPr/>
          <p:nvPr/>
        </p:nvSpPr>
        <p:spPr>
          <a:xfrm>
            <a:off x="6052859" y="4300841"/>
            <a:ext cx="2802068" cy="307049"/>
          </a:xfrm>
          <a:prstGeom prst="homePlate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+mj-lt"/>
              </a:rPr>
              <a:t>Algunas entidades interesadas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AB75A6-E499-1C26-8599-FCEEAAA0649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80881" y="1722363"/>
            <a:ext cx="4346739" cy="235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00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0834D05-C08E-E966-D2BD-007509AFEF46}"/>
              </a:ext>
            </a:extLst>
          </p:cNvPr>
          <p:cNvSpPr txBox="1"/>
          <p:nvPr/>
        </p:nvSpPr>
        <p:spPr>
          <a:xfrm>
            <a:off x="221073" y="2753162"/>
            <a:ext cx="4569481" cy="33547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3200" b="1" dirty="0"/>
              <a:t>¡Muchas gracias!</a:t>
            </a:r>
          </a:p>
          <a:p>
            <a:endParaRPr lang="es-ES" b="1" dirty="0"/>
          </a:p>
          <a:p>
            <a:r>
              <a:rPr lang="es-ES" b="1" dirty="0"/>
              <a:t>Mikel Zufía</a:t>
            </a:r>
          </a:p>
          <a:p>
            <a:r>
              <a:rPr lang="es-ES" b="1" dirty="0"/>
              <a:t>Gerente</a:t>
            </a:r>
          </a:p>
          <a:p>
            <a:r>
              <a:rPr lang="es-ES" b="1" dirty="0">
                <a:hlinkClick r:id="rId3"/>
              </a:rPr>
              <a:t>mza@jimmonitoring.com</a:t>
            </a:r>
            <a:endParaRPr lang="es-ES" b="1" dirty="0"/>
          </a:p>
          <a:p>
            <a:r>
              <a:rPr lang="es-ES" b="1" dirty="0"/>
              <a:t>+34 646 008 768</a:t>
            </a:r>
          </a:p>
          <a:p>
            <a:endParaRPr lang="es-ES" b="1" dirty="0"/>
          </a:p>
          <a:p>
            <a:r>
              <a:rPr lang="es-ES" b="1" dirty="0"/>
              <a:t>Jorge Arbaiza</a:t>
            </a:r>
          </a:p>
          <a:p>
            <a:r>
              <a:rPr lang="es-ES" b="1" dirty="0"/>
              <a:t>Socio</a:t>
            </a:r>
          </a:p>
          <a:p>
            <a:r>
              <a:rPr lang="es-ES" b="1" dirty="0">
                <a:hlinkClick r:id="rId4"/>
              </a:rPr>
              <a:t>Jaz@jimmonitoring.com</a:t>
            </a:r>
            <a:endParaRPr lang="es-ES" b="1" dirty="0"/>
          </a:p>
          <a:p>
            <a:r>
              <a:rPr lang="es-ES" b="1" dirty="0"/>
              <a:t>+34 699 060 766</a:t>
            </a:r>
          </a:p>
        </p:txBody>
      </p:sp>
    </p:spTree>
    <p:extLst>
      <p:ext uri="{BB962C8B-B14F-4D97-AF65-F5344CB8AC3E}">
        <p14:creationId xmlns:p14="http://schemas.microsoft.com/office/powerpoint/2010/main" val="4707588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988ED327E43C341AA4390D571D9E4F4" ma:contentTypeVersion="14" ma:contentTypeDescription="Crear nuevo documento." ma:contentTypeScope="" ma:versionID="91bc27975ab6276bb85d81b16e2f4717">
  <xsd:schema xmlns:xsd="http://www.w3.org/2001/XMLSchema" xmlns:xs="http://www.w3.org/2001/XMLSchema" xmlns:p="http://schemas.microsoft.com/office/2006/metadata/properties" xmlns:ns2="58b2f556-63f5-4d1c-b433-c642e3ef3475" xmlns:ns3="12b920c8-d12e-4bde-91b7-3b34bcad57c9" targetNamespace="http://schemas.microsoft.com/office/2006/metadata/properties" ma:root="true" ma:fieldsID="7e87c983f2800118d2d44238c87f0919" ns2:_="" ns3:_="">
    <xsd:import namespace="58b2f556-63f5-4d1c-b433-c642e3ef3475"/>
    <xsd:import namespace="12b920c8-d12e-4bde-91b7-3b34bcad57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b2f556-63f5-4d1c-b433-c642e3ef34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Etiquetas de imagen" ma:readOnly="false" ma:fieldId="{5cf76f15-5ced-4ddc-b409-7134ff3c332f}" ma:taxonomyMulti="true" ma:sspId="0681301a-02be-4a88-886d-95ad599120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b920c8-d12e-4bde-91b7-3b34bcad57c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76745cb-7752-4e9d-a5d8-e06ee61f9f1e}" ma:internalName="TaxCatchAll" ma:showField="CatchAllData" ma:web="12b920c8-d12e-4bde-91b7-3b34bcad57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b920c8-d12e-4bde-91b7-3b34bcad57c9" xsi:nil="true"/>
    <lcf76f155ced4ddcb4097134ff3c332f xmlns="58b2f556-63f5-4d1c-b433-c642e3ef3475">
      <Terms xmlns="http://schemas.microsoft.com/office/infopath/2007/PartnerControls"/>
    </lcf76f155ced4ddcb4097134ff3c332f>
    <SharedWithUsers xmlns="12b920c8-d12e-4bde-91b7-3b34bcad57c9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0765B5B-7135-41F7-BCA5-80CBDF556D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069C4A-3482-48CA-B122-EAF47C2DD3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b2f556-63f5-4d1c-b433-c642e3ef3475"/>
    <ds:schemaRef ds:uri="12b920c8-d12e-4bde-91b7-3b34bcad57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6406E4-9DF1-49D6-8D0F-2FFC22F8C2F8}">
  <ds:schemaRefs>
    <ds:schemaRef ds:uri="http://schemas.microsoft.com/office/2006/metadata/properties"/>
    <ds:schemaRef ds:uri="http://schemas.microsoft.com/office/infopath/2007/PartnerControls"/>
    <ds:schemaRef ds:uri="12b920c8-d12e-4bde-91b7-3b34bcad57c9"/>
    <ds:schemaRef ds:uri="58b2f556-63f5-4d1c-b433-c642e3ef3475"/>
  </ds:schemaRefs>
</ds:datastoreItem>
</file>

<file path=docMetadata/LabelInfo.xml><?xml version="1.0" encoding="utf-8"?>
<clbl:labelList xmlns:clbl="http://schemas.microsoft.com/office/2020/mipLabelMetadata">
  <clbl:label id="{4b369f34-8251-4fdb-8502-b900147682b5}" enabled="1" method="Standard" siteId="{c285d155-64a3-41e3-87d1-c59c16e23b17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9986</TotalTime>
  <Words>791</Words>
  <Application>Microsoft Office PowerPoint</Application>
  <PresentationFormat>Widescreen</PresentationFormat>
  <Paragraphs>92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Tema de Office</vt:lpstr>
      <vt:lpstr>PowerPoint Presentation</vt:lpstr>
      <vt:lpstr>99.062 personas sufren accidentes en altura al año en España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AKARKALA SL</dc:creator>
  <cp:lastModifiedBy>Mikel Zufía</cp:lastModifiedBy>
  <cp:revision>347</cp:revision>
  <dcterms:created xsi:type="dcterms:W3CDTF">2024-10-07T09:45:38Z</dcterms:created>
  <dcterms:modified xsi:type="dcterms:W3CDTF">2026-06-15T06:27:14Z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0x0101004988ED327E43C341AA4390D571D9E4F4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_activity">
    <vt:lpwstr>{"FileActivityType":"9","FileActivityTimeStamp":"2025-05-16T06:09:51.303Z","FileActivityUsersOnPage":[{"DisplayName":"Mikel Etxeberria","Id":"met@jimmonitoring.com"},{"DisplayName":"Mikel Zufía","Id":"mza@jimmonitoring.com"}],"FileActivityNavigationId":null}</vt:lpwstr>
  </property>
  <property fmtid="{D5CDD505-2E9C-101B-9397-08002B2CF9AE}" pid="7" name="TriggerFlowInfo">
    <vt:lpwstr/>
  </property>
  <property fmtid="{D5CDD505-2E9C-101B-9397-08002B2CF9AE}" pid="8" name="ClassificationContentMarkingHeaderLocations">
    <vt:lpwstr>Tema de Office:8</vt:lpwstr>
  </property>
  <property fmtid="{D5CDD505-2E9C-101B-9397-08002B2CF9AE}" pid="9" name="ClassificationContentMarkingHeaderText">
    <vt:lpwstr>KONFIDENTZIALA-CONFIDENCIAL</vt:lpwstr>
  </property>
</Properties>
</file>